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3" r:id="rId2"/>
    <p:sldId id="290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6" r:id="rId33"/>
    <p:sldId id="312" r:id="rId34"/>
    <p:sldId id="394" r:id="rId3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3">
          <p15:clr>
            <a:srgbClr val="A4A3A4"/>
          </p15:clr>
        </p15:guide>
        <p15:guide id="2" pos="2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8"/>
    <a:srgbClr val="000000"/>
    <a:srgbClr val="6C6C6C"/>
    <a:srgbClr val="92D050"/>
    <a:srgbClr val="E5E5E5"/>
    <a:srgbClr val="009ADA"/>
    <a:srgbClr val="238CBB"/>
    <a:srgbClr val="2BAEE9"/>
    <a:srgbClr val="0B9FDD"/>
    <a:srgbClr val="56B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8927" autoAdjust="0"/>
  </p:normalViewPr>
  <p:slideViewPr>
    <p:cSldViewPr>
      <p:cViewPr varScale="1">
        <p:scale>
          <a:sx n="106" d="100"/>
          <a:sy n="106" d="100"/>
        </p:scale>
        <p:origin x="552" y="96"/>
      </p:cViewPr>
      <p:guideLst>
        <p:guide orient="horz" pos="1638"/>
        <p:guide pos="2886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913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F6AE-2A9C-4C1F-879E-3928AA6E32CC}" type="datetimeFigureOut">
              <a:rPr lang="zh-CN" altLang="en-US" smtClean="0"/>
              <a:t>2019/2/18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4CAB-82FF-4C6F-A859-CAD40DD826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AFA2-8F2F-4EE5-AEC6-84D8330F4D06}" type="datetimeFigureOut">
              <a:rPr lang="zh-CN" altLang="en-US" smtClean="0"/>
              <a:t>2019/2/18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495B-CF7F-4BEC-B2E8-B1A8532E7D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A3A1F15-B935-4550-A7E3-D1D8802A173D}" type="slidenum">
              <a:rPr lang="zh-CN" altLang="en-US"/>
              <a:t>24</a:t>
            </a:fld>
            <a:endParaRPr lang="en-US" altLang="zh-CN"/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316A42D-832C-4AF7-9630-38AB9FB5BC35}" type="slidenum">
              <a:rPr lang="zh-CN" altLang="en-US"/>
              <a:t>25</a:t>
            </a:fld>
            <a:endParaRPr lang="en-US" altLang="zh-CN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6EB894C-95B3-4AF0-B022-7D8FB268BA4D}" type="slidenum">
              <a:rPr lang="zh-CN" altLang="en-US"/>
              <a:t>26</a:t>
            </a:fld>
            <a:endParaRPr lang="en-US" altLang="zh-CN"/>
          </a:p>
        </p:txBody>
      </p:sp>
      <p:sp>
        <p:nvSpPr>
          <p:cNvPr id="49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9AE696C-F311-4C2A-B719-49B468D38DEB}" type="slidenum">
              <a:rPr lang="zh-CN" altLang="en-US"/>
              <a:t>27</a:t>
            </a:fld>
            <a:endParaRPr lang="en-US" altLang="zh-CN"/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476A5FA-BCB5-40DD-9405-8E1AFF083EBB}" type="slidenum">
              <a:rPr lang="zh-CN" altLang="en-US"/>
              <a:t>29</a:t>
            </a:fld>
            <a:endParaRPr lang="en-US" altLang="zh-CN"/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2D8810F5-5F25-4A11-B159-2C769EEAD527}" type="slidenum">
              <a:rPr lang="zh-CN" altLang="en-US"/>
              <a:t>31</a:t>
            </a:fld>
            <a:endParaRPr lang="en-US" altLang="zh-CN"/>
          </a:p>
        </p:txBody>
      </p:sp>
      <p:sp>
        <p:nvSpPr>
          <p:cNvPr id="543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3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BCCFA36-8B88-48C6-B248-1A1C20B9CB6F}" type="slidenum">
              <a:rPr lang="zh-CN" altLang="en-US"/>
              <a:t>11</a:t>
            </a:fld>
            <a:endParaRPr lang="en-US" altLang="zh-CN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r>
              <a:rPr lang="zh-CN" altLang="en-US" dirty="0"/>
              <a:t>教学指导</a:t>
            </a:r>
            <a:endParaRPr lang="en-US" altLang="zh-CN" dirty="0"/>
          </a:p>
          <a:p>
            <a:r>
              <a:rPr lang="zh-CN" altLang="en-US" dirty="0"/>
              <a:t>不管是一对多还是多对一，都是要先有一个基准参照物，所以一对多还是多对一，都是以参照物来表示的，通常的方式会采用从左向右的角度来判定映射关系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教学指导：</a:t>
            </a:r>
            <a:endParaRPr lang="en-US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把每个实体都转化为关系模式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）形式。</a:t>
            </a:r>
            <a:endParaRPr lang="en-US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客房（客房号、客房描述、客房类型、客房状态、床位数、入住人数、价格）</a:t>
            </a:r>
          </a:p>
          <a:p>
            <a:pPr lvl="0"/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客人（客人编号，客人姓名、身份证号、入住日期、结账日期、押金、总金额）。</a:t>
            </a:r>
            <a:endParaRPr lang="en-US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）建立实现间联系的转换。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实体间的联系分成一对一、一对多、多对多三种，当两个实体各自转化为关系模式后：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一对一的转换：把任意实体的主键放到另一个实体的关系模式中。</a:t>
            </a:r>
          </a:p>
          <a:p>
            <a:r>
              <a:rPr lang="zh-CN" altLang="zh-CN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②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一对多的转换：把联系数量为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的实体的主键放到联系数量为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的实体关系模式中。</a:t>
            </a:r>
          </a:p>
          <a:p>
            <a:pPr marL="228600" indent="-228600">
              <a:buAutoNum type="circleNumDbPlain" startAt="3"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多对多的转换：把两个实体中的主键和联系的属性放到另一个关系模式中，注意多生成一个关系模式。</a:t>
            </a:r>
            <a:endParaRPr lang="en-US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1"/>
            <a:r>
              <a:rPr lang="zh-CN" altLang="zh-CN" dirty="0"/>
              <a:t>客房（</a:t>
            </a:r>
            <a:r>
              <a:rPr lang="zh-CN" altLang="zh-CN" u="sng" dirty="0">
                <a:solidFill>
                  <a:srgbClr val="0070C0"/>
                </a:solidFill>
              </a:rPr>
              <a:t>客房号</a:t>
            </a:r>
            <a:r>
              <a:rPr lang="zh-CN" altLang="zh-CN" dirty="0"/>
              <a:t>、客房描述、客房类型、客房状态、床位数、入住人数、价格）</a:t>
            </a:r>
          </a:p>
          <a:p>
            <a:pPr lvl="1"/>
            <a:r>
              <a:rPr lang="zh-CN" altLang="zh-CN" dirty="0"/>
              <a:t>客人（</a:t>
            </a:r>
            <a:r>
              <a:rPr lang="zh-CN" altLang="zh-CN" u="sng" dirty="0">
                <a:solidFill>
                  <a:srgbClr val="0070C0"/>
                </a:solidFill>
              </a:rPr>
              <a:t>客人编号</a:t>
            </a:r>
            <a:r>
              <a:rPr lang="zh-CN" altLang="zh-CN" dirty="0"/>
              <a:t>，客人姓名、身份证号、入住日期、结账日期、押金、总金额、</a:t>
            </a:r>
            <a:r>
              <a:rPr lang="zh-CN" altLang="zh-CN" b="1" dirty="0">
                <a:solidFill>
                  <a:srgbClr val="FF0000"/>
                </a:solidFill>
              </a:rPr>
              <a:t>客房号</a:t>
            </a:r>
            <a:r>
              <a:rPr lang="zh-CN" altLang="zh-CN" dirty="0"/>
              <a:t>）。</a:t>
            </a:r>
            <a:endParaRPr lang="en-US" altLang="zh-CN" dirty="0"/>
          </a:p>
          <a:p>
            <a:pPr lvl="1"/>
            <a:r>
              <a:rPr lang="en-US" altLang="zh-CN" dirty="0"/>
              <a:t>PPT</a:t>
            </a:r>
            <a:r>
              <a:rPr lang="zh-CN" altLang="en-US" dirty="0"/>
              <a:t>中标蓝的属性作为主键，标红的属性是外键</a:t>
            </a:r>
            <a:endParaRPr lang="zh-CN" altLang="zh-CN" dirty="0"/>
          </a:p>
          <a:p>
            <a:pPr marL="0" indent="0">
              <a:buNone/>
            </a:pPr>
            <a:endParaRPr lang="en-US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228600" indent="-228600">
              <a:buAutoNum type="circleNumDbPlain" startAt="3"/>
            </a:pP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2D0433-E955-4DC9-8EAD-FEF123459CD4}" type="slidenum">
              <a:rPr lang="zh-CN" altLang="en-US" smtClean="0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F64D2BE-1122-4CDB-A1AF-54A2007B688D}" type="slidenum">
              <a:rPr lang="zh-CN" altLang="en-US"/>
              <a:t>14</a:t>
            </a:fld>
            <a:endParaRPr lang="en-US" altLang="zh-CN"/>
          </a:p>
        </p:txBody>
      </p:sp>
      <p:sp>
        <p:nvSpPr>
          <p:cNvPr id="601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r>
              <a:rPr lang="zh-CN" altLang="en-US" dirty="0"/>
              <a:t>教学指导</a:t>
            </a:r>
            <a:endParaRPr lang="en-US" altLang="zh-CN" dirty="0"/>
          </a:p>
          <a:p>
            <a:pPr marL="342900" indent="-342900" algn="l" eaLnBrk="0" hangingPunct="0">
              <a:spcBef>
                <a:spcPct val="20000"/>
              </a:spcBef>
              <a:buClr>
                <a:schemeClr val="tx2"/>
              </a:buClr>
              <a:buSzPct val="80000"/>
              <a:buNone/>
            </a:pPr>
            <a:r>
              <a:rPr lang="zh-CN" altLang="en-US" sz="28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对于第二条，标识主键列，教员要告诉学员，为没有主键的表添加</a:t>
            </a:r>
            <a:r>
              <a:rPr lang="en-US" altLang="zh-CN" sz="28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ID</a:t>
            </a:r>
            <a:r>
              <a:rPr lang="zh-CN" altLang="en-US" sz="2800" b="0" kern="1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编号列，这个列的作用就是用于标识主键或者外键，没有实际的意义。</a:t>
            </a:r>
            <a:endParaRPr lang="en-US" altLang="zh-CN" sz="2800" b="0" kern="12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9C91071-D022-454E-B3A3-7AE959B7ECB3}" type="slidenum">
              <a:rPr lang="zh-CN" altLang="en-US"/>
              <a:t>15</a:t>
            </a:fld>
            <a:endParaRPr lang="en-US" altLang="zh-CN"/>
          </a:p>
        </p:txBody>
      </p:sp>
      <p:sp>
        <p:nvSpPr>
          <p:cNvPr id="562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100F15A-8663-4EF7-AF51-82341F587BA3}" type="slidenum">
              <a:rPr lang="zh-CN" altLang="en-US"/>
              <a:t>16</a:t>
            </a:fld>
            <a:endParaRPr lang="en-US" altLang="zh-CN"/>
          </a:p>
        </p:txBody>
      </p:sp>
      <p:sp>
        <p:nvSpPr>
          <p:cNvPr id="599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9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FD96A5C-4E3F-41E8-999A-3FFE249D1D2A}" type="slidenum">
              <a:rPr lang="zh-CN" altLang="en-US"/>
              <a:t>17</a:t>
            </a:fld>
            <a:endParaRPr lang="en-US" altLang="zh-CN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r>
              <a:rPr lang="zh-CN" altLang="en-US"/>
              <a:t>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</a:t>
            </a:r>
            <a:endParaRPr lang="en-US" altLang="zh-CN" dirty="0"/>
          </a:p>
          <a:p>
            <a:r>
              <a:rPr lang="en-US" altLang="zh-CN" baseline="0" dirty="0"/>
              <a:t>    </a:t>
            </a:r>
            <a:r>
              <a:rPr lang="zh-CN" altLang="en-US" baseline="0" dirty="0"/>
              <a:t>客人住宿信息表（</a:t>
            </a:r>
            <a:r>
              <a:rPr lang="en-US" altLang="zh-CN" baseline="0" dirty="0"/>
              <a:t>Guest Registration</a:t>
            </a:r>
            <a:r>
              <a:rPr lang="zh-CN" altLang="en-US" baseline="0" dirty="0"/>
              <a:t>）中的主键为客人编号和客房号。姓名和地址列依赖于客人编号，并没有完全依赖于主键；客房状态和客房类型依赖于客房号，没有完全依赖于主键，所以违背了第二范式。因此拆成</a:t>
            </a:r>
            <a:r>
              <a:rPr lang="en-US" altLang="zh-CN" baseline="0" dirty="0"/>
              <a:t>2</a:t>
            </a:r>
            <a:r>
              <a:rPr lang="zh-CN" altLang="en-US" baseline="0" dirty="0"/>
              <a:t>个表：客人信息表（</a:t>
            </a:r>
            <a:r>
              <a:rPr lang="en-US" altLang="zh-CN" baseline="0" dirty="0"/>
              <a:t>Customer</a:t>
            </a:r>
            <a:r>
              <a:rPr lang="zh-CN" altLang="en-US" baseline="0" dirty="0"/>
              <a:t>）和客房信息表（</a:t>
            </a:r>
            <a:r>
              <a:rPr lang="en-US" altLang="zh-CN" baseline="0" dirty="0"/>
              <a:t>Room</a:t>
            </a:r>
            <a:r>
              <a:rPr lang="zh-CN" altLang="en-US" baseline="0" dirty="0"/>
              <a:t>）</a:t>
            </a:r>
            <a:endParaRPr lang="en-US" altLang="zh-CN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/>
              <a:t>  </a:t>
            </a:r>
            <a:r>
              <a:rPr lang="zh-CN" altLang="en-US" baseline="0" dirty="0"/>
              <a:t>在讲解时，需要指出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如果一个关系满足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1NF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，并且除了主键以外的其他列，都依赖于该主键，则满足第二范式（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2NF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 </a:t>
            </a:r>
          </a:p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9CBC9-AA03-4AA4-9D6A-EAA760A040E6}" type="slidenum">
              <a:rPr lang="zh-CN" altLang="en-US" smtClean="0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9CBC9-AA03-4AA4-9D6A-EAA760A040E6}" type="slidenum">
              <a:rPr lang="zh-CN" altLang="en-US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3045" y="207645"/>
            <a:ext cx="8238490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/44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8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3200"/>
            </a:lvl1pPr>
            <a:lvl2pPr>
              <a:buFont typeface="Wingdings" panose="05000000000000000000" charset="0"/>
              <a:buChar char=""/>
              <a:defRPr sz="2800"/>
            </a:lvl2pPr>
            <a:lvl3pPr>
              <a:buFont typeface="Wingdings" panose="05000000000000000000" charset="0"/>
              <a:buChar char=""/>
              <a:defRPr sz="2400"/>
            </a:lvl3pPr>
            <a:lvl4pPr>
              <a:buFont typeface="Webdings" panose="05030102010509060703" charset="0"/>
              <a:buChar char="4"/>
              <a:defRPr sz="2000"/>
            </a:lvl4pPr>
            <a:lvl5pPr>
              <a:buFont typeface="Wingdings" panose="05000000000000000000" charset="0"/>
              <a:buChar char="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6380" y="349251"/>
            <a:ext cx="3429024" cy="43654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6260" y="797560"/>
            <a:ext cx="8422640" cy="3394075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5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635646"/>
            <a:ext cx="7772400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4600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4544695"/>
            <a:ext cx="2896731" cy="4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849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8260" y="286385"/>
            <a:ext cx="5874385" cy="511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735" y="977900"/>
            <a:ext cx="7797165" cy="318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/10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41" y="-7620"/>
            <a:ext cx="149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24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121"/>
          <p:cNvSpPr>
            <a:spLocks noGrp="1"/>
          </p:cNvSpPr>
          <p:nvPr>
            <p:ph type="ctrTitle"/>
          </p:nvPr>
        </p:nvSpPr>
        <p:spPr>
          <a:xfrm>
            <a:off x="467544" y="1707654"/>
            <a:ext cx="8136904" cy="1440160"/>
          </a:xfrm>
        </p:spPr>
        <p:txBody>
          <a:bodyPr wrap="square" anchor="ctr">
            <a:normAutofit/>
          </a:bodyPr>
          <a:lstStyle/>
          <a:p>
            <a:r>
              <a:rPr lang="zh-CN" altLang="en-US" sz="5400" dirty="0">
                <a:sym typeface="+mn-ea"/>
              </a:rPr>
              <a:t>数据库设计</a:t>
            </a:r>
            <a:endParaRPr lang="zh-CN" altLang="en-US" sz="5400" strike="noStrike" kern="1200" noProof="1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绘制</a:t>
            </a:r>
            <a:r>
              <a:rPr lang="en-US" altLang="zh-CN"/>
              <a:t>E-R</a:t>
            </a:r>
            <a:r>
              <a:rPr lang="zh-CN" altLang="en-US"/>
              <a:t>图</a:t>
            </a:r>
            <a:r>
              <a:rPr lang="en-US" altLang="zh-CN"/>
              <a:t>3-1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E-R</a:t>
            </a:r>
            <a:r>
              <a:rPr lang="zh-CN" altLang="en-US"/>
              <a:t>图 </a:t>
            </a:r>
          </a:p>
          <a:p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1428728" y="1553758"/>
          <a:ext cx="5547788" cy="2518190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278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6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5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符号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5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实体，一般是名词</a:t>
                      </a:r>
                    </a:p>
                  </a:txBody>
                  <a:tcPr marL="110094" marR="110094"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0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属性，一般是名词</a:t>
                      </a:r>
                    </a:p>
                  </a:txBody>
                  <a:tcPr marL="110094" marR="110094"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1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关系，一般是动词</a:t>
                      </a:r>
                    </a:p>
                  </a:txBody>
                  <a:tcPr marL="110094" marR="110094"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21"/>
          <p:cNvGrpSpPr/>
          <p:nvPr/>
        </p:nvGrpSpPr>
        <p:grpSpPr bwMode="auto">
          <a:xfrm>
            <a:off x="1917692" y="2247900"/>
            <a:ext cx="1511300" cy="1781175"/>
            <a:chOff x="1156" y="1933"/>
            <a:chExt cx="952" cy="1496"/>
          </a:xfrm>
        </p:grpSpPr>
        <p:sp>
          <p:nvSpPr>
            <p:cNvPr id="7" name="Rectangle 22"/>
            <p:cNvSpPr>
              <a:spLocks noChangeArrowheads="1"/>
            </p:cNvSpPr>
            <p:nvPr/>
          </p:nvSpPr>
          <p:spPr bwMode="auto">
            <a:xfrm>
              <a:off x="1179" y="1933"/>
              <a:ext cx="907" cy="363"/>
            </a:xfrm>
            <a:prstGeom prst="rect">
              <a:avLst/>
            </a:prstGeom>
            <a:ln cmpd="sng">
              <a:solidFill>
                <a:schemeClr val="accent5">
                  <a:lumMod val="50000"/>
                </a:schemeClr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23"/>
            <p:cNvSpPr>
              <a:spLocks noChangeArrowheads="1"/>
            </p:cNvSpPr>
            <p:nvPr/>
          </p:nvSpPr>
          <p:spPr bwMode="auto">
            <a:xfrm>
              <a:off x="1156" y="2478"/>
              <a:ext cx="952" cy="317"/>
            </a:xfrm>
            <a:prstGeom prst="ellipse">
              <a:avLst/>
            </a:prstGeom>
            <a:ln cmpd="sng">
              <a:solidFill>
                <a:schemeClr val="accent5">
                  <a:lumMod val="50000"/>
                </a:schemeClr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>
              <a:off x="1337" y="2938"/>
              <a:ext cx="590" cy="491"/>
            </a:xfrm>
            <a:prstGeom prst="diamond">
              <a:avLst/>
            </a:prstGeom>
            <a:ln cmpd="sng">
              <a:solidFill>
                <a:schemeClr val="accent5">
                  <a:lumMod val="50000"/>
                </a:schemeClr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绘制</a:t>
            </a:r>
            <a:r>
              <a:rPr lang="en-US" altLang="zh-CN"/>
              <a:t>E-R</a:t>
            </a:r>
            <a:r>
              <a:rPr lang="zh-CN" altLang="en-US"/>
              <a:t>图</a:t>
            </a:r>
            <a:r>
              <a:rPr lang="en-US" altLang="zh-CN"/>
              <a:t>3-2</a:t>
            </a:r>
            <a:endParaRPr lang="en-US" altLang="zh-CN" dirty="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idx="1"/>
          </p:nvPr>
        </p:nvSpPr>
        <p:spPr>
          <a:xfrm>
            <a:off x="619126" y="890190"/>
            <a:ext cx="7762875" cy="502833"/>
          </a:xfrm>
        </p:spPr>
        <p:txBody>
          <a:bodyPr/>
          <a:lstStyle/>
          <a:p>
            <a:r>
              <a:rPr lang="zh-CN" altLang="en-US"/>
              <a:t>映射基数</a:t>
            </a:r>
            <a:endParaRPr lang="zh-CN" altLang="en-US" dirty="0"/>
          </a:p>
        </p:txBody>
      </p:sp>
      <p:sp>
        <p:nvSpPr>
          <p:cNvPr id="464900" name="Text Box 4"/>
          <p:cNvSpPr txBox="1">
            <a:spLocks noChangeArrowheads="1"/>
          </p:cNvSpPr>
          <p:nvPr/>
        </p:nvSpPr>
        <p:spPr bwMode="auto">
          <a:xfrm>
            <a:off x="1944689" y="2441973"/>
            <a:ext cx="1508125" cy="2917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一对一</a:t>
            </a:r>
          </a:p>
        </p:txBody>
      </p:sp>
      <p:sp>
        <p:nvSpPr>
          <p:cNvPr id="464901" name="AutoShape 5"/>
          <p:cNvSpPr>
            <a:spLocks noChangeArrowheads="1"/>
          </p:cNvSpPr>
          <p:nvPr/>
        </p:nvSpPr>
        <p:spPr bwMode="auto">
          <a:xfrm>
            <a:off x="1331913" y="1387079"/>
            <a:ext cx="754062" cy="994767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</p:txBody>
      </p:sp>
      <p:sp>
        <p:nvSpPr>
          <p:cNvPr id="464902" name="AutoShape 6"/>
          <p:cNvSpPr>
            <a:spLocks noChangeArrowheads="1"/>
          </p:cNvSpPr>
          <p:nvPr/>
        </p:nvSpPr>
        <p:spPr bwMode="auto">
          <a:xfrm>
            <a:off x="3138488" y="1384697"/>
            <a:ext cx="754062" cy="994767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</p:txBody>
      </p:sp>
      <p:sp>
        <p:nvSpPr>
          <p:cNvPr id="464903" name="Line 7"/>
          <p:cNvSpPr>
            <a:spLocks noChangeShapeType="1"/>
          </p:cNvSpPr>
          <p:nvPr/>
        </p:nvSpPr>
        <p:spPr bwMode="auto">
          <a:xfrm>
            <a:off x="1755775" y="1646635"/>
            <a:ext cx="1697038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04" name="Line 8"/>
          <p:cNvSpPr>
            <a:spLocks noChangeShapeType="1"/>
          </p:cNvSpPr>
          <p:nvPr/>
        </p:nvSpPr>
        <p:spPr bwMode="auto">
          <a:xfrm>
            <a:off x="1755775" y="1841897"/>
            <a:ext cx="1697038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05" name="Line 9"/>
          <p:cNvSpPr>
            <a:spLocks noChangeShapeType="1"/>
          </p:cNvSpPr>
          <p:nvPr/>
        </p:nvSpPr>
        <p:spPr bwMode="auto">
          <a:xfrm>
            <a:off x="1789114" y="2013347"/>
            <a:ext cx="1697037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06" name="AutoShape 10"/>
          <p:cNvSpPr>
            <a:spLocks noChangeArrowheads="1"/>
          </p:cNvSpPr>
          <p:nvPr/>
        </p:nvSpPr>
        <p:spPr bwMode="auto">
          <a:xfrm>
            <a:off x="5275263" y="1387079"/>
            <a:ext cx="754062" cy="994767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</p:txBody>
      </p:sp>
      <p:sp>
        <p:nvSpPr>
          <p:cNvPr id="464907" name="AutoShape 11"/>
          <p:cNvSpPr>
            <a:spLocks noChangeArrowheads="1"/>
          </p:cNvSpPr>
          <p:nvPr/>
        </p:nvSpPr>
        <p:spPr bwMode="auto">
          <a:xfrm>
            <a:off x="7143751" y="1393023"/>
            <a:ext cx="754063" cy="994767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</p:txBody>
      </p:sp>
      <p:sp>
        <p:nvSpPr>
          <p:cNvPr id="464908" name="Line 12"/>
          <p:cNvSpPr>
            <a:spLocks noChangeShapeType="1"/>
          </p:cNvSpPr>
          <p:nvPr/>
        </p:nvSpPr>
        <p:spPr bwMode="auto">
          <a:xfrm>
            <a:off x="5762625" y="1660922"/>
            <a:ext cx="1695450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09" name="Line 13"/>
          <p:cNvSpPr>
            <a:spLocks noChangeShapeType="1"/>
          </p:cNvSpPr>
          <p:nvPr/>
        </p:nvSpPr>
        <p:spPr bwMode="auto">
          <a:xfrm>
            <a:off x="5753101" y="2063353"/>
            <a:ext cx="1717675" cy="119063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10" name="Line 14"/>
          <p:cNvSpPr>
            <a:spLocks noChangeShapeType="1"/>
          </p:cNvSpPr>
          <p:nvPr/>
        </p:nvSpPr>
        <p:spPr bwMode="auto">
          <a:xfrm>
            <a:off x="5765800" y="1670447"/>
            <a:ext cx="1695450" cy="138113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11" name="Line 15"/>
          <p:cNvSpPr>
            <a:spLocks noChangeShapeType="1"/>
          </p:cNvSpPr>
          <p:nvPr/>
        </p:nvSpPr>
        <p:spPr bwMode="auto">
          <a:xfrm>
            <a:off x="5762625" y="2038350"/>
            <a:ext cx="1695450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12" name="Text Box 16"/>
          <p:cNvSpPr txBox="1">
            <a:spLocks noChangeArrowheads="1"/>
          </p:cNvSpPr>
          <p:nvPr/>
        </p:nvSpPr>
        <p:spPr bwMode="auto">
          <a:xfrm>
            <a:off x="5795963" y="2440781"/>
            <a:ext cx="1695450" cy="292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一对多</a:t>
            </a:r>
          </a:p>
        </p:txBody>
      </p:sp>
      <p:sp>
        <p:nvSpPr>
          <p:cNvPr id="464913" name="AutoShape 17"/>
          <p:cNvSpPr>
            <a:spLocks noChangeArrowheads="1"/>
          </p:cNvSpPr>
          <p:nvPr/>
        </p:nvSpPr>
        <p:spPr bwMode="auto">
          <a:xfrm>
            <a:off x="1331913" y="3382566"/>
            <a:ext cx="754062" cy="994767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</p:txBody>
      </p:sp>
      <p:sp>
        <p:nvSpPr>
          <p:cNvPr id="464914" name="AutoShape 18"/>
          <p:cNvSpPr>
            <a:spLocks noChangeArrowheads="1"/>
          </p:cNvSpPr>
          <p:nvPr/>
        </p:nvSpPr>
        <p:spPr bwMode="auto">
          <a:xfrm>
            <a:off x="3200401" y="3380185"/>
            <a:ext cx="754063" cy="1196712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endParaRPr lang="zh-CN" altLang="en-US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64915" name="Line 19"/>
          <p:cNvSpPr>
            <a:spLocks noChangeShapeType="1"/>
          </p:cNvSpPr>
          <p:nvPr/>
        </p:nvSpPr>
        <p:spPr bwMode="auto">
          <a:xfrm>
            <a:off x="1771650" y="3654029"/>
            <a:ext cx="1633538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16" name="Line 20"/>
          <p:cNvSpPr>
            <a:spLocks noChangeShapeType="1"/>
          </p:cNvSpPr>
          <p:nvPr/>
        </p:nvSpPr>
        <p:spPr bwMode="auto">
          <a:xfrm flipV="1">
            <a:off x="1781176" y="3683794"/>
            <a:ext cx="1624013" cy="105966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17" name="Line 21"/>
          <p:cNvSpPr>
            <a:spLocks noChangeShapeType="1"/>
          </p:cNvSpPr>
          <p:nvPr/>
        </p:nvSpPr>
        <p:spPr bwMode="auto">
          <a:xfrm>
            <a:off x="1803400" y="3992166"/>
            <a:ext cx="1633538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18" name="Line 22"/>
          <p:cNvSpPr>
            <a:spLocks noChangeShapeType="1"/>
          </p:cNvSpPr>
          <p:nvPr/>
        </p:nvSpPr>
        <p:spPr bwMode="auto">
          <a:xfrm flipV="1">
            <a:off x="1797050" y="4019551"/>
            <a:ext cx="1655763" cy="164306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19" name="Text Box 23"/>
          <p:cNvSpPr txBox="1">
            <a:spLocks noChangeArrowheads="1"/>
          </p:cNvSpPr>
          <p:nvPr/>
        </p:nvSpPr>
        <p:spPr bwMode="auto">
          <a:xfrm>
            <a:off x="1803400" y="4548187"/>
            <a:ext cx="1697038" cy="2917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多对一</a:t>
            </a:r>
          </a:p>
        </p:txBody>
      </p:sp>
      <p:sp>
        <p:nvSpPr>
          <p:cNvPr id="464920" name="AutoShape 24"/>
          <p:cNvSpPr>
            <a:spLocks noChangeArrowheads="1"/>
          </p:cNvSpPr>
          <p:nvPr/>
        </p:nvSpPr>
        <p:spPr bwMode="auto">
          <a:xfrm>
            <a:off x="5243513" y="3382566"/>
            <a:ext cx="754062" cy="994767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X  </a:t>
            </a:r>
          </a:p>
        </p:txBody>
      </p:sp>
      <p:sp>
        <p:nvSpPr>
          <p:cNvPr id="464921" name="AutoShape 25"/>
          <p:cNvSpPr>
            <a:spLocks noChangeArrowheads="1"/>
          </p:cNvSpPr>
          <p:nvPr/>
        </p:nvSpPr>
        <p:spPr bwMode="auto">
          <a:xfrm>
            <a:off x="7159626" y="3380185"/>
            <a:ext cx="754063" cy="1196712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Y </a:t>
            </a:r>
          </a:p>
          <a:p>
            <a:pPr marL="224155" indent="-224155" algn="ctr" fontAlgn="base"/>
            <a:endParaRPr lang="zh-CN" altLang="en-US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464922" name="Line 26"/>
          <p:cNvSpPr>
            <a:spLocks noChangeShapeType="1"/>
          </p:cNvSpPr>
          <p:nvPr/>
        </p:nvSpPr>
        <p:spPr bwMode="auto">
          <a:xfrm>
            <a:off x="5730875" y="3654029"/>
            <a:ext cx="1633538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23" name="Line 27"/>
          <p:cNvSpPr>
            <a:spLocks noChangeShapeType="1"/>
          </p:cNvSpPr>
          <p:nvPr/>
        </p:nvSpPr>
        <p:spPr bwMode="auto">
          <a:xfrm>
            <a:off x="5730875" y="3818335"/>
            <a:ext cx="1627188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24" name="Line 28"/>
          <p:cNvSpPr>
            <a:spLocks noChangeShapeType="1"/>
          </p:cNvSpPr>
          <p:nvPr/>
        </p:nvSpPr>
        <p:spPr bwMode="auto">
          <a:xfrm>
            <a:off x="5715001" y="3654029"/>
            <a:ext cx="1649413" cy="164306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25" name="Line 29"/>
          <p:cNvSpPr>
            <a:spLocks noChangeShapeType="1"/>
          </p:cNvSpPr>
          <p:nvPr/>
        </p:nvSpPr>
        <p:spPr bwMode="auto">
          <a:xfrm>
            <a:off x="5748338" y="4007644"/>
            <a:ext cx="1655762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26" name="Line 30"/>
          <p:cNvSpPr>
            <a:spLocks noChangeShapeType="1"/>
          </p:cNvSpPr>
          <p:nvPr/>
        </p:nvSpPr>
        <p:spPr bwMode="auto">
          <a:xfrm>
            <a:off x="5748338" y="4207669"/>
            <a:ext cx="1655762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27" name="Line 31"/>
          <p:cNvSpPr>
            <a:spLocks noChangeShapeType="1"/>
          </p:cNvSpPr>
          <p:nvPr/>
        </p:nvSpPr>
        <p:spPr bwMode="auto">
          <a:xfrm flipV="1">
            <a:off x="5784851" y="3818335"/>
            <a:ext cx="1579563" cy="372665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64928" name="Text Box 32"/>
          <p:cNvSpPr txBox="1">
            <a:spLocks noChangeArrowheads="1"/>
          </p:cNvSpPr>
          <p:nvPr/>
        </p:nvSpPr>
        <p:spPr bwMode="auto">
          <a:xfrm>
            <a:off x="5856288" y="4548187"/>
            <a:ext cx="1884362" cy="2917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r>
              <a:rPr lang="zh-CN" altLang="en-US">
                <a:ea typeface="黑体" panose="02010609060101010101" pitchFamily="49" charset="-122"/>
              </a:rPr>
              <a:t>多对多</a:t>
            </a:r>
          </a:p>
        </p:txBody>
      </p:sp>
      <p:sp>
        <p:nvSpPr>
          <p:cNvPr id="464929" name="Line 33"/>
          <p:cNvSpPr>
            <a:spLocks noChangeShapeType="1"/>
          </p:cNvSpPr>
          <p:nvPr/>
        </p:nvSpPr>
        <p:spPr bwMode="auto">
          <a:xfrm>
            <a:off x="1774825" y="2210991"/>
            <a:ext cx="1695450" cy="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08176" y="2625330"/>
            <a:ext cx="5254625" cy="716757"/>
            <a:chOff x="1908175" y="3500438"/>
            <a:chExt cx="5254625" cy="955676"/>
          </a:xfrm>
        </p:grpSpPr>
        <p:sp>
          <p:nvSpPr>
            <p:cNvPr id="464931" name="AutoShape 35"/>
            <p:cNvSpPr>
              <a:spLocks noChangeArrowheads="1"/>
            </p:cNvSpPr>
            <p:nvPr/>
          </p:nvSpPr>
          <p:spPr bwMode="auto">
            <a:xfrm>
              <a:off x="1908175" y="3889374"/>
              <a:ext cx="792163" cy="495300"/>
            </a:xfrm>
            <a:prstGeom prst="roundRect">
              <a:avLst>
                <a:gd name="adj" fmla="val 16667"/>
              </a:avLst>
            </a:prstGeom>
            <a:no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0" hangingPunct="0">
                <a:tabLst>
                  <a:tab pos="1657350" algn="l"/>
                </a:tabLst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</a:t>
              </a:r>
            </a:p>
          </p:txBody>
        </p:sp>
        <p:sp>
          <p:nvSpPr>
            <p:cNvPr id="464932" name="AutoShape 36"/>
            <p:cNvSpPr>
              <a:spLocks noChangeArrowheads="1"/>
            </p:cNvSpPr>
            <p:nvPr/>
          </p:nvSpPr>
          <p:spPr bwMode="auto">
            <a:xfrm>
              <a:off x="4284663" y="3889374"/>
              <a:ext cx="792163" cy="495300"/>
            </a:xfrm>
            <a:prstGeom prst="roundRect">
              <a:avLst>
                <a:gd name="adj" fmla="val 16667"/>
              </a:avLst>
            </a:prstGeom>
            <a:no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0" hangingPunct="0">
                <a:tabLst>
                  <a:tab pos="1657350" algn="l"/>
                </a:tabLst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</a:t>
              </a:r>
            </a:p>
          </p:txBody>
        </p:sp>
        <p:sp>
          <p:nvSpPr>
            <p:cNvPr id="464933" name="AutoShape 37"/>
            <p:cNvSpPr>
              <a:spLocks noChangeArrowheads="1"/>
            </p:cNvSpPr>
            <p:nvPr/>
          </p:nvSpPr>
          <p:spPr bwMode="auto">
            <a:xfrm>
              <a:off x="6372225" y="3960814"/>
              <a:ext cx="790575" cy="495300"/>
            </a:xfrm>
            <a:prstGeom prst="roundRect">
              <a:avLst>
                <a:gd name="adj" fmla="val 16667"/>
              </a:avLst>
            </a:prstGeom>
            <a:no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 eaLnBrk="0" hangingPunct="0">
                <a:tabLst>
                  <a:tab pos="1657350" algn="l"/>
                </a:tabLst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</a:p>
          </p:txBody>
        </p:sp>
        <p:sp>
          <p:nvSpPr>
            <p:cNvPr id="464935" name="Rectangle 39"/>
            <p:cNvSpPr>
              <a:spLocks noChangeArrowheads="1"/>
            </p:cNvSpPr>
            <p:nvPr/>
          </p:nvSpPr>
          <p:spPr bwMode="auto">
            <a:xfrm>
              <a:off x="5003800" y="3529013"/>
              <a:ext cx="1800225" cy="4206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342900" indent="-342900" defTabSz="723900">
                <a:lnSpc>
                  <a:spcPct val="150000"/>
                </a:lnSpc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tabLst>
                  <a:tab pos="444500" algn="l"/>
                </a:tabLst>
                <a:defRPr/>
              </a:pPr>
              <a:r>
                <a:rPr lang="zh-CN" altLang="en-US" b="1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M  </a:t>
              </a:r>
              <a:r>
                <a:rPr lang="zh-CN" altLang="en-US" b="1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：</a:t>
              </a: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N  </a:t>
              </a:r>
            </a:p>
          </p:txBody>
        </p:sp>
        <p:sp>
          <p:nvSpPr>
            <p:cNvPr id="464936" name="Rectangle 40"/>
            <p:cNvSpPr>
              <a:spLocks noChangeArrowheads="1"/>
            </p:cNvSpPr>
            <p:nvPr/>
          </p:nvSpPr>
          <p:spPr bwMode="auto">
            <a:xfrm>
              <a:off x="2700338" y="3500438"/>
              <a:ext cx="1800225" cy="42068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342900" indent="-342900" defTabSz="723900">
                <a:lnSpc>
                  <a:spcPct val="150000"/>
                </a:lnSpc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  <a:tabLst>
                  <a:tab pos="444500" algn="l"/>
                </a:tabLst>
                <a:defRPr/>
              </a:pPr>
              <a:r>
                <a:rPr lang="zh-CN" altLang="en-US" b="1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 </a:t>
              </a: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   </a:t>
              </a:r>
              <a:r>
                <a:rPr lang="zh-CN" altLang="en-US" b="1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： </a:t>
              </a:r>
              <a:r>
                <a:rPr lang="en-US" altLang="zh-CN" b="1" dirty="0">
                  <a:solidFill>
                    <a:schemeClr val="accent5">
                      <a:lumMod val="10000"/>
                    </a:schemeClr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N </a:t>
              </a:r>
            </a:p>
          </p:txBody>
        </p:sp>
        <p:sp>
          <p:nvSpPr>
            <p:cNvPr id="3" name="左右箭头 2"/>
            <p:cNvSpPr/>
            <p:nvPr/>
          </p:nvSpPr>
          <p:spPr bwMode="auto">
            <a:xfrm>
              <a:off x="2805112" y="3960813"/>
              <a:ext cx="795338" cy="360040"/>
            </a:xfrm>
            <a:prstGeom prst="leftRightArrow">
              <a:avLst/>
            </a:prstGeom>
            <a:solidFill>
              <a:srgbClr val="0099D8"/>
            </a:solidFill>
            <a:ln w="19050" algn="ctr">
              <a:solidFill>
                <a:srgbClr val="00B0F0"/>
              </a:solidFill>
              <a:round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 anchorCtr="1"/>
            <a:lstStyle/>
            <a:p>
              <a:pPr algn="l"/>
              <a:endParaRPr lang="zh-CN" altLang="en-US" b="1" dirty="0"/>
            </a:p>
          </p:txBody>
        </p:sp>
        <p:sp>
          <p:nvSpPr>
            <p:cNvPr id="44" name="左右箭头 43"/>
            <p:cNvSpPr/>
            <p:nvPr/>
          </p:nvSpPr>
          <p:spPr bwMode="auto">
            <a:xfrm>
              <a:off x="5148064" y="4005065"/>
              <a:ext cx="795338" cy="360040"/>
            </a:xfrm>
            <a:prstGeom prst="leftRightArrow">
              <a:avLst/>
            </a:prstGeom>
            <a:solidFill>
              <a:srgbClr val="0099D8"/>
            </a:solidFill>
            <a:ln w="19050" algn="ctr">
              <a:solidFill>
                <a:srgbClr val="00B0F0"/>
              </a:solidFill>
              <a:round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 anchorCtr="1"/>
            <a:lstStyle/>
            <a:p>
              <a:pPr algn="l"/>
              <a:endParaRPr lang="zh-CN" altLang="en-US" b="1" dirty="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绘制</a:t>
            </a:r>
            <a:r>
              <a:rPr lang="en-US" altLang="zh-CN"/>
              <a:t>E-R</a:t>
            </a:r>
            <a:r>
              <a:rPr lang="zh-CN" altLang="en-US"/>
              <a:t>图</a:t>
            </a:r>
            <a:r>
              <a:rPr lang="en-US" altLang="zh-CN"/>
              <a:t>3-3</a:t>
            </a:r>
            <a:endParaRPr lang="en-US" altLang="zh-CN" dirty="0"/>
          </a:p>
        </p:txBody>
      </p:sp>
      <p:sp>
        <p:nvSpPr>
          <p:cNvPr id="595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酒店管理系统的数据库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560" y="2049009"/>
            <a:ext cx="7416824" cy="138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组合 18"/>
          <p:cNvGrpSpPr/>
          <p:nvPr/>
        </p:nvGrpSpPr>
        <p:grpSpPr>
          <a:xfrm>
            <a:off x="1800321" y="4348866"/>
            <a:ext cx="5714808" cy="383124"/>
            <a:chOff x="1403648" y="3795886"/>
            <a:chExt cx="5714808" cy="383124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2286793" y="3840456"/>
              <a:ext cx="3948517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：使用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绘制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E-R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</a:t>
              </a:r>
              <a:endParaRPr lang="en-US" altLang="zh-CN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关系模式</a:t>
            </a:r>
            <a:endParaRPr lang="en-US" altLang="zh-CN" dirty="0"/>
          </a:p>
        </p:txBody>
      </p:sp>
      <p:sp>
        <p:nvSpPr>
          <p:cNvPr id="596995" name="Rectangle 3"/>
          <p:cNvSpPr>
            <a:spLocks noGrp="1" noChangeArrowheads="1"/>
          </p:cNvSpPr>
          <p:nvPr>
            <p:ph idx="1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zh-CN" dirty="0"/>
              <a:t>用二维表的形式表示实体和实体间联系的数据模型</a:t>
            </a:r>
            <a:r>
              <a:rPr lang="zh-CN" altLang="en-US" dirty="0"/>
              <a:t>即关系模式</a:t>
            </a:r>
            <a:endParaRPr lang="en-US" altLang="zh-CN" dirty="0"/>
          </a:p>
          <a:p>
            <a:r>
              <a:rPr lang="en-US" altLang="zh-CN" dirty="0"/>
              <a:t>E-R</a:t>
            </a:r>
            <a:r>
              <a:rPr lang="zh-CN" altLang="en-US" dirty="0"/>
              <a:t>图转换为关系模式的步骤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1. </a:t>
            </a:r>
            <a:r>
              <a:rPr lang="zh-CN" altLang="zh-CN" dirty="0"/>
              <a:t>把每个实体都转化为关系模式</a:t>
            </a:r>
            <a:r>
              <a:rPr lang="en-US" altLang="zh-CN" dirty="0"/>
              <a:t>R</a:t>
            </a:r>
            <a:r>
              <a:rPr lang="zh-CN" altLang="zh-CN" dirty="0"/>
              <a:t>（</a:t>
            </a:r>
            <a:r>
              <a:rPr lang="en-US" altLang="zh-CN" dirty="0"/>
              <a:t>U</a:t>
            </a:r>
            <a:r>
              <a:rPr lang="zh-CN" altLang="zh-CN" dirty="0"/>
              <a:t>）形式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2. </a:t>
            </a:r>
            <a:r>
              <a:rPr lang="zh-CN" altLang="zh-CN" dirty="0"/>
              <a:t>建立实</a:t>
            </a:r>
            <a:r>
              <a:rPr lang="zh-CN" altLang="en-US" dirty="0"/>
              <a:t>体</a:t>
            </a:r>
            <a:r>
              <a:rPr lang="zh-CN" altLang="zh-CN" dirty="0"/>
              <a:t>间联系的转换</a:t>
            </a:r>
            <a:endParaRPr lang="zh-CN" altLang="en-US" dirty="0"/>
          </a:p>
          <a:p>
            <a:r>
              <a:rPr lang="zh-CN" altLang="en-US" dirty="0"/>
              <a:t>酒店管理系统数据库的关系模式是</a:t>
            </a:r>
            <a:endParaRPr lang="en-US" altLang="zh-CN" dirty="0"/>
          </a:p>
          <a:p>
            <a:pPr lvl="1"/>
            <a:r>
              <a:rPr lang="zh-CN" altLang="zh-CN" dirty="0"/>
              <a:t>客房（客房号、客房描述、客房类型、客房状态、床位数、入住人数、价格）</a:t>
            </a:r>
          </a:p>
          <a:p>
            <a:pPr lvl="1"/>
            <a:r>
              <a:rPr lang="zh-CN" altLang="zh-CN" dirty="0"/>
              <a:t>客人（客人编号，客人姓名、身份证号、入住日期、结账日期、押金、总金额、客房号）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6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6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6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转化</a:t>
            </a:r>
            <a:r>
              <a:rPr lang="en-US" altLang="zh-CN"/>
              <a:t>E-R</a:t>
            </a:r>
            <a:r>
              <a:rPr lang="zh-CN" altLang="en-US"/>
              <a:t>图为数据库模型图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/>
              <a:t>将各实体转换为对应的表，将各属性转换为各表对应的列</a:t>
            </a:r>
          </a:p>
          <a:p>
            <a:r>
              <a:rPr lang="zh-CN" altLang="en-US"/>
              <a:t>标识每个表的主键列</a:t>
            </a:r>
          </a:p>
          <a:p>
            <a:r>
              <a:rPr lang="zh-CN" altLang="en-US"/>
              <a:t>在表之间建立主外键，体现实体</a:t>
            </a:r>
            <a:endParaRPr lang="zh-CN" altLang="en-US" dirty="0"/>
          </a:p>
        </p:txBody>
      </p:sp>
      <p:pic>
        <p:nvPicPr>
          <p:cNvPr id="600068" name="Picture 4" descr="Hotel数据库模型图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5" y="1995686"/>
            <a:ext cx="4787811" cy="218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/>
          <p:cNvGrpSpPr/>
          <p:nvPr/>
        </p:nvGrpSpPr>
        <p:grpSpPr>
          <a:xfrm>
            <a:off x="179512" y="988608"/>
            <a:ext cx="436880" cy="531495"/>
            <a:chOff x="3548698" y="2423160"/>
            <a:chExt cx="436880" cy="531495"/>
          </a:xfrm>
        </p:grpSpPr>
        <p:sp>
          <p:nvSpPr>
            <p:cNvPr id="24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5" name="图片 24" descr="C:\Users\Lenovo\Desktop\icon\电脑.png电脑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1380306" y="4443958"/>
            <a:ext cx="5714808" cy="371891"/>
            <a:chOff x="1403648" y="3795886"/>
            <a:chExt cx="5714808" cy="371891"/>
          </a:xfrm>
        </p:grpSpPr>
        <p:sp>
          <p:nvSpPr>
            <p:cNvPr id="27" name="圆角矩形 26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9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 bwMode="auto">
            <a:xfrm>
              <a:off x="2195827" y="3829223"/>
              <a:ext cx="4701928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：使用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Visio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绘制数据库模型图</a:t>
              </a:r>
              <a:endParaRPr lang="en-US" altLang="zh-CN" sz="1600" b="1" spc="300" dirty="0">
                <a:solidFill>
                  <a:srgbClr val="FB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</a:t>
            </a:r>
            <a:r>
              <a:rPr lang="zh-CN" altLang="en-US" dirty="0"/>
              <a:t>：绘制晋级业务</a:t>
            </a:r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Visio</a:t>
            </a:r>
            <a:r>
              <a:rPr lang="zh-CN" altLang="en-US" dirty="0"/>
              <a:t>绘制员工晋级业务的</a:t>
            </a:r>
            <a:r>
              <a:rPr lang="en-US" altLang="zh-CN" dirty="0"/>
              <a:t>E-R</a:t>
            </a:r>
            <a:r>
              <a:rPr lang="zh-CN" altLang="en-US" dirty="0"/>
              <a:t>图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/>
              <a:t>使用</a:t>
            </a:r>
            <a:r>
              <a:rPr lang="en-US" altLang="zh-CN" dirty="0"/>
              <a:t>Visio</a:t>
            </a:r>
            <a:r>
              <a:rPr lang="zh-CN" altLang="en-US" dirty="0"/>
              <a:t>绘制</a:t>
            </a:r>
            <a:r>
              <a:rPr lang="en-US" altLang="zh-CN" dirty="0"/>
              <a:t>E-R</a:t>
            </a:r>
            <a:r>
              <a:rPr lang="zh-CN" altLang="en-US" dirty="0"/>
              <a:t>图的步骤</a:t>
            </a:r>
          </a:p>
        </p:txBody>
      </p:sp>
      <p:sp>
        <p:nvSpPr>
          <p:cNvPr id="536584" name="AutoShape 8"/>
          <p:cNvSpPr>
            <a:spLocks noChangeArrowheads="1"/>
          </p:cNvSpPr>
          <p:nvPr/>
        </p:nvSpPr>
        <p:spPr bwMode="auto">
          <a:xfrm>
            <a:off x="1043682" y="2787774"/>
            <a:ext cx="7632700" cy="1323439"/>
          </a:xfrm>
          <a:prstGeom prst="roundRect">
            <a:avLst>
              <a:gd name="adj" fmla="val 0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使用文件</a:t>
            </a:r>
            <a:r>
              <a:rPr lang="en-US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lang="en-US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框图</a:t>
            </a:r>
            <a:r>
              <a:rPr lang="en-US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基本框图来绘制</a:t>
            </a:r>
            <a:r>
              <a:rPr lang="en-US" altLang="zh-CN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  <a:p>
            <a:pPr lvl="1"/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在绘图窗口左侧的“基本形状”里选择“矩形”、“椭圆”、“菱形”拖动到页面适当位置，就可以绘制需要的矩形、椭圆和菱形</a:t>
            </a:r>
          </a:p>
          <a:p>
            <a:pPr lvl="1"/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绘制直线，在工具栏：视图</a:t>
            </a:r>
            <a:r>
              <a:rPr lang="en-US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工具栏</a:t>
            </a:r>
            <a:r>
              <a:rPr lang="en-US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绘图，这时就会弹出绘图工具栏。选择其中的直线工具 </a:t>
            </a:r>
          </a:p>
        </p:txBody>
      </p:sp>
      <p:pic>
        <p:nvPicPr>
          <p:cNvPr id="536585" name="Picture 9" descr="图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0032" y="4443958"/>
            <a:ext cx="1850955" cy="446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组合 23"/>
          <p:cNvGrpSpPr/>
          <p:nvPr/>
        </p:nvGrpSpPr>
        <p:grpSpPr>
          <a:xfrm>
            <a:off x="131402" y="1779662"/>
            <a:ext cx="436880" cy="610870"/>
            <a:chOff x="2993073" y="869950"/>
            <a:chExt cx="436880" cy="610870"/>
          </a:xfrm>
        </p:grpSpPr>
        <p:sp>
          <p:nvSpPr>
            <p:cNvPr id="25" name="TextBox 65"/>
            <p:cNvSpPr txBox="1"/>
            <p:nvPr/>
          </p:nvSpPr>
          <p:spPr>
            <a:xfrm>
              <a:off x="2993073" y="123571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</a:p>
          </p:txBody>
        </p:sp>
        <p:pic>
          <p:nvPicPr>
            <p:cNvPr id="26" name="图片 25" descr="C:\Users\Lenovo\Desktop\icon\提示.png提示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023553" y="869950"/>
              <a:ext cx="375920" cy="375920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9" name="Text Box 3"/>
          <p:cNvSpPr txBox="1">
            <a:spLocks noChangeArrowheads="1"/>
          </p:cNvSpPr>
          <p:nvPr/>
        </p:nvSpPr>
        <p:spPr bwMode="auto">
          <a:xfrm>
            <a:off x="8883069" y="900113"/>
            <a:ext cx="184731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r"/>
            <a:endParaRPr lang="zh-CN" altLang="en-US" sz="440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</a:t>
            </a:r>
            <a:r>
              <a:rPr lang="zh-CN" altLang="en-US" dirty="0"/>
              <a:t>：绘制员工晋级数据库模型图</a:t>
            </a: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Visio</a:t>
            </a:r>
            <a:r>
              <a:rPr lang="zh-CN" altLang="en-US" dirty="0"/>
              <a:t>工具将 </a:t>
            </a:r>
            <a:r>
              <a:rPr lang="en-US" altLang="zh-CN" dirty="0"/>
              <a:t>E-R</a:t>
            </a:r>
            <a:r>
              <a:rPr lang="zh-CN" altLang="en-US" dirty="0"/>
              <a:t>图转化为数据库模型图</a:t>
            </a:r>
          </a:p>
          <a:p>
            <a:pPr lvl="1"/>
            <a:r>
              <a:rPr lang="zh-CN" altLang="en-US" dirty="0"/>
              <a:t>在各个模型图之间体现实体之间的映射关系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为什么需要数据规范化 </a:t>
            </a:r>
            <a:endParaRPr lang="zh-CN" alt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2418035"/>
            <a:ext cx="7762875" cy="2097931"/>
          </a:xfrm>
        </p:spPr>
        <p:txBody>
          <a:bodyPr/>
          <a:lstStyle/>
          <a:p>
            <a:r>
              <a:rPr lang="zh-CN" altLang="en-US" dirty="0"/>
              <a:t>不合规范的表设计</a:t>
            </a:r>
            <a:endParaRPr lang="en-US" altLang="zh-CN" dirty="0"/>
          </a:p>
          <a:p>
            <a:pPr lvl="1"/>
            <a:r>
              <a:rPr lang="zh-CN" altLang="en-US" sz="1800" dirty="0"/>
              <a:t>信息重复</a:t>
            </a:r>
            <a:endParaRPr lang="en-US" altLang="zh-CN" sz="1800" dirty="0"/>
          </a:p>
          <a:p>
            <a:pPr lvl="1"/>
            <a:r>
              <a:rPr lang="zh-CN" altLang="en-US" sz="1800" dirty="0"/>
              <a:t>更新异常</a:t>
            </a:r>
            <a:endParaRPr lang="en-US" altLang="zh-CN" sz="1800" dirty="0"/>
          </a:p>
          <a:p>
            <a:pPr lvl="1"/>
            <a:r>
              <a:rPr lang="zh-CN" altLang="en-US" sz="1800" dirty="0"/>
              <a:t>插入异常</a:t>
            </a:r>
            <a:endParaRPr lang="en-US" altLang="zh-CN" sz="1800" dirty="0"/>
          </a:p>
          <a:p>
            <a:pPr lvl="2"/>
            <a:r>
              <a:rPr lang="zh-CN" altLang="en-US" sz="1800" dirty="0"/>
              <a:t>无法正确表示信息</a:t>
            </a:r>
            <a:endParaRPr lang="en-US" altLang="zh-CN" sz="1800" dirty="0"/>
          </a:p>
          <a:p>
            <a:pPr lvl="1"/>
            <a:r>
              <a:rPr lang="zh-CN" altLang="en-US" sz="1800" dirty="0"/>
              <a:t>删除异常</a:t>
            </a:r>
            <a:endParaRPr lang="en-US" altLang="zh-CN" sz="1800" dirty="0"/>
          </a:p>
          <a:p>
            <a:pPr lvl="2"/>
            <a:r>
              <a:rPr lang="zh-CN" altLang="en-US" sz="1800" dirty="0"/>
              <a:t>丢失有效信息</a:t>
            </a:r>
            <a:endParaRPr lang="en-US" altLang="zh-CN" sz="1800" dirty="0"/>
          </a:p>
        </p:txBody>
      </p:sp>
      <p:sp>
        <p:nvSpPr>
          <p:cNvPr id="5" name="AutoShape 20"/>
          <p:cNvSpPr>
            <a:spLocks noChangeArrowheads="1"/>
          </p:cNvSpPr>
          <p:nvPr/>
        </p:nvSpPr>
        <p:spPr bwMode="gray">
          <a:xfrm>
            <a:off x="3635896" y="4427989"/>
            <a:ext cx="4536504" cy="400110"/>
          </a:xfrm>
          <a:prstGeom prst="roundRect">
            <a:avLst>
              <a:gd name="adj" fmla="val 1396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2000" b="1" dirty="0">
                <a:solidFill>
                  <a:schemeClr val="bg1"/>
                </a:solidFill>
                <a:ea typeface="黑体" panose="02010609060101010101" pitchFamily="49" charset="-122"/>
              </a:rPr>
              <a:t>使用三大范式规范数据库表的设计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57225" y="750081"/>
          <a:ext cx="7833619" cy="1553776"/>
        </p:xfrm>
        <a:graphic>
          <a:graphicData uri="http://schemas.openxmlformats.org/drawingml/2006/table">
            <a:tbl>
              <a:tblPr/>
              <a:tblGrid>
                <a:gridCol w="795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0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44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2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44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06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07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688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4222"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 dirty="0">
                          <a:latin typeface="Arial" panose="020B0604020202020204"/>
                          <a:ea typeface="黑体" panose="02010609060101010101" pitchFamily="49" charset="-122"/>
                          <a:cs typeface="Times New Roman" panose="02020603050405020304"/>
                        </a:rPr>
                        <a:t>客人编号</a:t>
                      </a:r>
                    </a:p>
                  </a:txBody>
                  <a:tcPr marL="49203" marR="4920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Arial" panose="020B0604020202020204"/>
                          <a:ea typeface="黑体" panose="02010609060101010101" pitchFamily="49" charset="-122"/>
                          <a:cs typeface="Times New Roman" panose="02020603050405020304"/>
                        </a:rPr>
                        <a:t>姓名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Arial" panose="020B0604020202020204"/>
                          <a:ea typeface="黑体" panose="02010609060101010101" pitchFamily="49" charset="-122"/>
                          <a:cs typeface="Times New Roman" panose="02020603050405020304"/>
                        </a:rPr>
                        <a:t>地址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GB" sz="900" kern="900">
                          <a:latin typeface="Arial" panose="020B0604020202020204"/>
                          <a:ea typeface="黑体" panose="02010609060101010101" pitchFamily="49" charset="-122"/>
                          <a:cs typeface="Times New Roman" panose="02020603050405020304"/>
                        </a:rPr>
                        <a:t>……</a:t>
                      </a:r>
                      <a:endParaRPr lang="zh-CN" sz="900" kern="900">
                        <a:latin typeface="Arial" panose="020B0604020202020204"/>
                        <a:ea typeface="黑体" panose="02010609060101010101" pitchFamily="49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Arial" panose="020B0604020202020204"/>
                          <a:ea typeface="黑体" panose="02010609060101010101" pitchFamily="49" charset="-122"/>
                          <a:cs typeface="Times New Roman" panose="02020603050405020304"/>
                        </a:rPr>
                        <a:t>客房号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Arial" panose="020B0604020202020204"/>
                          <a:ea typeface="黑体" panose="02010609060101010101" pitchFamily="49" charset="-122"/>
                          <a:cs typeface="Times New Roman" panose="02020603050405020304"/>
                        </a:rPr>
                        <a:t>客房描述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Arial" panose="020B0604020202020204"/>
                          <a:ea typeface="黑体" panose="02010609060101010101" pitchFamily="49" charset="-122"/>
                          <a:cs typeface="Times New Roman" panose="02020603050405020304"/>
                        </a:rPr>
                        <a:t>客房类型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Arial" panose="020B0604020202020204"/>
                          <a:ea typeface="黑体" panose="02010609060101010101" pitchFamily="49" charset="-122"/>
                          <a:cs typeface="Times New Roman" panose="02020603050405020304"/>
                        </a:rPr>
                        <a:t>客房状态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Arial" panose="020B0604020202020204"/>
                          <a:ea typeface="黑体" panose="02010609060101010101" pitchFamily="49" charset="-122"/>
                          <a:cs typeface="Times New Roman" panose="02020603050405020304"/>
                        </a:rPr>
                        <a:t>床位数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Arial" panose="020B0604020202020204"/>
                          <a:ea typeface="黑体" panose="02010609060101010101" pitchFamily="49" charset="-122"/>
                          <a:cs typeface="Times New Roman" panose="02020603050405020304"/>
                        </a:rPr>
                        <a:t>价格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Arial" panose="020B0604020202020204"/>
                          <a:ea typeface="黑体" panose="02010609060101010101" pitchFamily="49" charset="-122"/>
                          <a:cs typeface="Times New Roman" panose="02020603050405020304"/>
                        </a:rPr>
                        <a:t>入住人数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222"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C1001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张三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Addr1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1001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栋</a:t>
                      </a: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层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单人间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入住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128.00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222"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C1002</a:t>
                      </a:r>
                      <a:endParaRPr lang="zh-CN" sz="900" kern="9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李四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Addr2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2002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B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栋</a:t>
                      </a: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层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标准间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入住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168.00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222"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C1003</a:t>
                      </a:r>
                      <a:endParaRPr lang="zh-CN" sz="900" kern="9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王五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Addr3</a:t>
                      </a:r>
                      <a:endParaRPr lang="zh-CN" sz="900" kern="9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2002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B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栋</a:t>
                      </a: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层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标准间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入住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168.00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222"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C1004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赵六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Addr4</a:t>
                      </a:r>
                      <a:endParaRPr lang="zh-CN" sz="900" kern="9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2003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B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栋</a:t>
                      </a: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层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标准间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入住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2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158.00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222"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222"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C8006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A1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Addrm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8006</a:t>
                      </a:r>
                      <a:endParaRPr lang="zh-CN" sz="900" kern="9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栋</a:t>
                      </a: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3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层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总统套房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入住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3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1080.00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222"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C8008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A2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Addrn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……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8008</a:t>
                      </a:r>
                      <a:endParaRPr lang="zh-CN" sz="900" kern="9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C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栋</a:t>
                      </a: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3</a:t>
                      </a: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层</a:t>
                      </a: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总统套房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zh-CN" sz="900" kern="900"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空闲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3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1080.00</a:t>
                      </a:r>
                      <a:endParaRPr lang="zh-CN" sz="900" kern="90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0"/>
                        </a:lnSpc>
                        <a:spcAft>
                          <a:spcPts val="0"/>
                        </a:spcAft>
                      </a:pPr>
                      <a:r>
                        <a:rPr lang="en-US" sz="900" kern="900" dirty="0">
                          <a:latin typeface="Times New Roman" panose="02020603050405020304"/>
                          <a:ea typeface="宋体" panose="02010600030101010101" pitchFamily="2" charset="-122"/>
                          <a:cs typeface="Times New Roman" panose="02020603050405020304"/>
                        </a:rPr>
                        <a:t>0</a:t>
                      </a:r>
                      <a:endParaRPr lang="zh-CN" sz="900" kern="900" dirty="0"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49203" marR="4920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第一范式 </a:t>
            </a:r>
            <a:r>
              <a:rPr lang="en-US" altLang="zh-CN"/>
              <a:t>(1st NF)</a:t>
            </a:r>
            <a:endParaRPr lang="zh-CN" altLang="en-US" dirty="0"/>
          </a:p>
        </p:txBody>
      </p:sp>
      <p:sp>
        <p:nvSpPr>
          <p:cNvPr id="587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第一范式的目标是确保每列的原子性</a:t>
            </a:r>
          </a:p>
          <a:p>
            <a:pPr lvl="1"/>
            <a:r>
              <a:rPr lang="zh-CN" altLang="en-US" dirty="0"/>
              <a:t>如果每列都是不可再分的最小数据单元（也称为最小的原子单元），则满足第一范式（</a:t>
            </a:r>
            <a:r>
              <a:rPr lang="en-US" altLang="zh-CN" dirty="0"/>
              <a:t>1NF</a:t>
            </a:r>
            <a:r>
              <a:rPr lang="zh-CN" altLang="en-US" dirty="0"/>
              <a:t>）</a:t>
            </a:r>
          </a:p>
        </p:txBody>
      </p:sp>
      <p:sp>
        <p:nvSpPr>
          <p:cNvPr id="587780" name="AutoShape 4"/>
          <p:cNvSpPr>
            <a:spLocks noChangeArrowheads="1"/>
          </p:cNvSpPr>
          <p:nvPr/>
        </p:nvSpPr>
        <p:spPr bwMode="auto">
          <a:xfrm rot="16200000">
            <a:off x="4309762" y="3354883"/>
            <a:ext cx="485775" cy="647700"/>
          </a:xfrm>
          <a:prstGeom prst="downArrow">
            <a:avLst>
              <a:gd name="adj1" fmla="val 45454"/>
              <a:gd name="adj2" fmla="val 56250"/>
            </a:avLst>
          </a:prstGeom>
          <a:solidFill>
            <a:srgbClr val="0099D8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+mn-lt"/>
              <a:ea typeface="+mn-ea"/>
            </a:endParaRPr>
          </a:p>
        </p:txBody>
      </p:sp>
      <p:graphicFrame>
        <p:nvGraphicFramePr>
          <p:cNvPr id="11" name="Group 29"/>
          <p:cNvGraphicFramePr>
            <a:graphicFrameLocks noGrp="1"/>
          </p:cNvGraphicFramePr>
          <p:nvPr/>
        </p:nvGraphicFramePr>
        <p:xfrm>
          <a:off x="417597" y="2787774"/>
          <a:ext cx="3357586" cy="1701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CustID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64331" marR="264331"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Address</a:t>
                      </a:r>
                    </a:p>
                  </a:txBody>
                  <a:tcPr marL="264331" marR="264331"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264331" marR="264331"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中国北京市</a:t>
                      </a:r>
                    </a:p>
                  </a:txBody>
                  <a:tcPr marL="264331" marR="264331"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264331" marR="264331"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美国纽约市</a:t>
                      </a:r>
                    </a:p>
                  </a:txBody>
                  <a:tcPr marL="264331" marR="264331"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7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264331" marR="264331"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英国利物浦</a:t>
                      </a:r>
                    </a:p>
                  </a:txBody>
                  <a:tcPr marL="264331" marR="264331"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264331" marR="264331"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日本东京市</a:t>
                      </a:r>
                    </a:p>
                  </a:txBody>
                  <a:tcPr marL="264331" marR="264331"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</a:p>
                  </a:txBody>
                  <a:tcPr marL="264331" marR="264331"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64331" marR="264331"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Group 29"/>
          <p:cNvGraphicFramePr>
            <a:graphicFrameLocks noGrp="1"/>
          </p:cNvGraphicFramePr>
          <p:nvPr/>
        </p:nvGraphicFramePr>
        <p:xfrm>
          <a:off x="5004048" y="2859782"/>
          <a:ext cx="3857651" cy="1701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7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CustID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Country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City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北京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英国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利物浦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7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东京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纽约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138197" y="2067694"/>
            <a:ext cx="436880" cy="531495"/>
            <a:chOff x="3548698" y="2423160"/>
            <a:chExt cx="436880" cy="531495"/>
          </a:xfrm>
        </p:grpSpPr>
        <p:sp>
          <p:nvSpPr>
            <p:cNvPr id="14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15" name="图片 14" descr="C:\Users\Lenovo\Desktop\icon\电脑.png电脑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4"/>
          <p:cNvSpPr txBox="1">
            <a:spLocks noChangeArrowheads="1"/>
          </p:cNvSpPr>
          <p:nvPr/>
        </p:nvSpPr>
        <p:spPr bwMode="auto">
          <a:xfrm>
            <a:off x="971748" y="716682"/>
            <a:ext cx="3024188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lt"/>
                <a:ea typeface="黑体" panose="02010609060101010101" pitchFamily="49" charset="-122"/>
              </a:rPr>
              <a:t>Guest Registration</a:t>
            </a:r>
          </a:p>
        </p:txBody>
      </p:sp>
      <p:graphicFrame>
        <p:nvGraphicFramePr>
          <p:cNvPr id="10" name="Group 29"/>
          <p:cNvGraphicFramePr>
            <a:graphicFrameLocks noGrp="1"/>
          </p:cNvGraphicFramePr>
          <p:nvPr/>
        </p:nvGraphicFramePr>
        <p:xfrm>
          <a:off x="571472" y="1113588"/>
          <a:ext cx="3357586" cy="323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客人编号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C1002</a:t>
                      </a:r>
                      <a:endParaRPr kumimoji="0" lang="zh-CN" altLang="en-US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姓名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李四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Addr1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客房号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客房状态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入住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客房类型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标准间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床位数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入住人数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 格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$168.00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AutoShape 33"/>
          <p:cNvSpPr>
            <a:spLocks noChangeAspect="1" noChangeArrowheads="1"/>
          </p:cNvSpPr>
          <p:nvPr/>
        </p:nvSpPr>
        <p:spPr bwMode="auto">
          <a:xfrm rot="16200000">
            <a:off x="4149726" y="2020719"/>
            <a:ext cx="485775" cy="647700"/>
          </a:xfrm>
          <a:prstGeom prst="downArrow">
            <a:avLst>
              <a:gd name="adj1" fmla="val 45454"/>
              <a:gd name="adj2" fmla="val 56250"/>
            </a:avLst>
          </a:prstGeom>
          <a:solidFill>
            <a:srgbClr val="0099D8"/>
          </a:solidFill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12" name="Text Box 49"/>
          <p:cNvSpPr txBox="1">
            <a:spLocks noChangeArrowheads="1"/>
          </p:cNvSpPr>
          <p:nvPr/>
        </p:nvSpPr>
        <p:spPr bwMode="auto">
          <a:xfrm>
            <a:off x="4371366" y="1232288"/>
            <a:ext cx="1928826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lt"/>
                <a:ea typeface="黑体" panose="02010609060101010101" pitchFamily="49" charset="-122"/>
              </a:rPr>
              <a:t>Guest</a:t>
            </a:r>
          </a:p>
        </p:txBody>
      </p:sp>
      <p:sp>
        <p:nvSpPr>
          <p:cNvPr id="13" name="Text Box 64"/>
          <p:cNvSpPr txBox="1">
            <a:spLocks noChangeArrowheads="1"/>
          </p:cNvSpPr>
          <p:nvPr/>
        </p:nvSpPr>
        <p:spPr bwMode="auto">
          <a:xfrm>
            <a:off x="4347004" y="2893221"/>
            <a:ext cx="1881180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latin typeface="+mn-lt"/>
                <a:ea typeface="黑体" panose="02010609060101010101" pitchFamily="49" charset="-122"/>
              </a:rPr>
              <a:t>Room</a:t>
            </a:r>
          </a:p>
        </p:txBody>
      </p:sp>
      <p:graphicFrame>
        <p:nvGraphicFramePr>
          <p:cNvPr id="14" name="Group 29"/>
          <p:cNvGraphicFramePr>
            <a:graphicFrameLocks noGrp="1"/>
          </p:cNvGraphicFramePr>
          <p:nvPr/>
        </p:nvGraphicFramePr>
        <p:xfrm>
          <a:off x="5357818" y="894396"/>
          <a:ext cx="3357586" cy="1470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客人编号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C1002</a:t>
                      </a:r>
                      <a:endParaRPr kumimoji="0" lang="zh-CN" altLang="en-US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姓名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李四</a:t>
                      </a:r>
                      <a:endParaRPr kumimoji="0" lang="en-US" altLang="zh-CN" sz="15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Addr1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客房号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Group 29"/>
          <p:cNvGraphicFramePr>
            <a:graphicFrameLocks noGrp="1"/>
          </p:cNvGraphicFramePr>
          <p:nvPr/>
        </p:nvGraphicFramePr>
        <p:xfrm>
          <a:off x="5357818" y="2518172"/>
          <a:ext cx="3357586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客房号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客房状态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入住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客房类型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标准间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床位数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入住人数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799850" y="4437340"/>
            <a:ext cx="7645398" cy="482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457200" indent="-4572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100" lvl="1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lvl="2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lvl="3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ebdings" panose="05030102010509060703" charset="0"/>
              <a:buChar char="4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lvl="4" indent="-228600" fontAlgn="base">
              <a:spcBef>
                <a:spcPct val="20000"/>
              </a:spcBef>
              <a:spcAft>
                <a:spcPct val="0"/>
              </a:spcAft>
              <a:buClr>
                <a:srgbClr val="009ADA"/>
              </a:buClr>
              <a:buFont typeface="Wingdings" panose="05000000000000000000" charset="0"/>
              <a:buChar char="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lvl="5" indent="0">
              <a:spcBef>
                <a:spcPct val="20000"/>
              </a:spcBef>
              <a:buFont typeface="Arial" panose="020B0604020202020204" pitchFamily="34" charset="0"/>
              <a:buNone/>
              <a:defRPr sz="2000"/>
            </a:lvl6pPr>
            <a:lvl7pPr lvl="6" indent="0">
              <a:spcBef>
                <a:spcPct val="20000"/>
              </a:spcBef>
              <a:buFont typeface="Arial" panose="020B0604020202020204" pitchFamily="34" charset="0"/>
              <a:buNone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zh-CN" altLang="en-US" dirty="0"/>
              <a:t>第二范式要求每个表只描述一件事情</a:t>
            </a: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358140" y="240759"/>
            <a:ext cx="8185785" cy="706755"/>
          </a:xfrm>
        </p:spPr>
        <p:txBody>
          <a:bodyPr/>
          <a:lstStyle/>
          <a:p>
            <a:r>
              <a:rPr lang="zh-CN" altLang="en-US" dirty="0"/>
              <a:t>第二范式 </a:t>
            </a:r>
            <a:r>
              <a:rPr lang="en-US" altLang="zh-CN" dirty="0"/>
              <a:t>(2nd NF)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0" y="931625"/>
            <a:ext cx="436880" cy="531495"/>
            <a:chOff x="3548698" y="2423160"/>
            <a:chExt cx="436880" cy="531495"/>
          </a:xfrm>
        </p:grpSpPr>
        <p:sp>
          <p:nvSpPr>
            <p:cNvPr id="22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3" name="图片 22" descr="C:\Users\Lenovo\Desktop\icon\电脑.png电脑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en-US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6873" y="2835910"/>
            <a:ext cx="3383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r>
              <a:rPr lang="en-US" altLang="zh-CN"/>
              <a:t>/34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第三范式 </a:t>
            </a:r>
            <a:r>
              <a:rPr lang="en-US" altLang="zh-CN"/>
              <a:t>(3nd NF)</a:t>
            </a:r>
            <a:endParaRPr lang="zh-CN" altLang="en-US" dirty="0"/>
          </a:p>
        </p:txBody>
      </p:sp>
      <p:sp>
        <p:nvSpPr>
          <p:cNvPr id="593923" name="Rectangle 3"/>
          <p:cNvSpPr>
            <a:spLocks noGrp="1" noChangeArrowheads="1"/>
          </p:cNvSpPr>
          <p:nvPr>
            <p:ph idx="1"/>
          </p:nvPr>
        </p:nvSpPr>
        <p:spPr>
          <a:xfrm>
            <a:off x="258967" y="4155926"/>
            <a:ext cx="7841425" cy="864096"/>
          </a:xfrm>
        </p:spPr>
        <p:txBody>
          <a:bodyPr/>
          <a:lstStyle/>
          <a:p>
            <a:r>
              <a:rPr lang="zh-CN" altLang="en-US" dirty="0"/>
              <a:t>如果一个关系满足</a:t>
            </a:r>
            <a:r>
              <a:rPr lang="en-US" altLang="zh-CN" dirty="0" err="1"/>
              <a:t>2NF</a:t>
            </a:r>
            <a:r>
              <a:rPr lang="zh-CN" altLang="en-US" dirty="0"/>
              <a:t>，并且除了主键以外的其他列都不传递依赖于主键列，则满足第三范式（</a:t>
            </a:r>
            <a:r>
              <a:rPr lang="en-US" altLang="zh-CN" dirty="0" err="1"/>
              <a:t>3NF</a:t>
            </a:r>
            <a:r>
              <a:rPr lang="zh-CN" altLang="en-US" dirty="0"/>
              <a:t>） </a:t>
            </a:r>
          </a:p>
        </p:txBody>
      </p:sp>
      <p:sp>
        <p:nvSpPr>
          <p:cNvPr id="593947" name="AutoShape 27"/>
          <p:cNvSpPr>
            <a:spLocks noChangeAspect="1" noChangeArrowheads="1"/>
          </p:cNvSpPr>
          <p:nvPr/>
        </p:nvSpPr>
        <p:spPr bwMode="auto">
          <a:xfrm rot="16200000">
            <a:off x="3862387" y="1633532"/>
            <a:ext cx="485775" cy="647700"/>
          </a:xfrm>
          <a:prstGeom prst="downArrow">
            <a:avLst>
              <a:gd name="adj1" fmla="val 45454"/>
              <a:gd name="adj2" fmla="val 56250"/>
            </a:avLst>
          </a:prstGeom>
          <a:solidFill>
            <a:srgbClr val="0099D8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593948" name="Text Box 28"/>
          <p:cNvSpPr txBox="1">
            <a:spLocks noChangeArrowheads="1"/>
          </p:cNvSpPr>
          <p:nvPr/>
        </p:nvSpPr>
        <p:spPr bwMode="auto">
          <a:xfrm>
            <a:off x="1403796" y="835809"/>
            <a:ext cx="1512094" cy="46166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ea typeface="宋体" panose="02010600030101010101" pitchFamily="2" charset="-122"/>
              </a:rPr>
              <a:t>Room</a:t>
            </a:r>
          </a:p>
        </p:txBody>
      </p:sp>
      <p:sp>
        <p:nvSpPr>
          <p:cNvPr id="593978" name="Text Box 58"/>
          <p:cNvSpPr txBox="1">
            <a:spLocks noChangeArrowheads="1"/>
          </p:cNvSpPr>
          <p:nvPr/>
        </p:nvSpPr>
        <p:spPr bwMode="auto">
          <a:xfrm>
            <a:off x="7550884" y="2186739"/>
            <a:ext cx="1485612" cy="3693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err="1">
                <a:ea typeface="宋体" panose="02010600030101010101" pitchFamily="2" charset="-122"/>
              </a:rPr>
              <a:t>RoomType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  <p:graphicFrame>
        <p:nvGraphicFramePr>
          <p:cNvPr id="15" name="Group 29"/>
          <p:cNvGraphicFramePr>
            <a:graphicFrameLocks noGrp="1"/>
          </p:cNvGraphicFramePr>
          <p:nvPr/>
        </p:nvGraphicFramePr>
        <p:xfrm>
          <a:off x="214282" y="1191794"/>
          <a:ext cx="3357586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客房号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2002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客房状态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入住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客房类型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标准间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床位数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入住人数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 格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$168.00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6" name="Group 29"/>
          <p:cNvGraphicFramePr>
            <a:graphicFrameLocks noGrp="1"/>
          </p:cNvGraphicFramePr>
          <p:nvPr/>
        </p:nvGraphicFramePr>
        <p:xfrm>
          <a:off x="4714876" y="757223"/>
          <a:ext cx="2786082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客房号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2002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客房状态编号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客房类型编号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入住人数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kumimoji="0" lang="zh-CN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Group 29"/>
          <p:cNvGraphicFramePr>
            <a:graphicFrameLocks noGrp="1"/>
          </p:cNvGraphicFramePr>
          <p:nvPr/>
        </p:nvGraphicFramePr>
        <p:xfrm>
          <a:off x="6000760" y="2463738"/>
          <a:ext cx="3000396" cy="137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客房类型编号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客房类型名称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标准间</a:t>
                      </a:r>
                      <a:endParaRPr kumimoji="0" lang="en-US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床位数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 格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$168.00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ext Box 43"/>
          <p:cNvSpPr txBox="1">
            <a:spLocks noChangeArrowheads="1"/>
          </p:cNvSpPr>
          <p:nvPr/>
        </p:nvSpPr>
        <p:spPr bwMode="auto">
          <a:xfrm>
            <a:off x="4822033" y="465516"/>
            <a:ext cx="3024188" cy="3693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ea typeface="宋体" panose="02010600030101010101" pitchFamily="2" charset="-122"/>
              </a:rPr>
              <a:t>Room</a:t>
            </a:r>
          </a:p>
        </p:txBody>
      </p:sp>
      <p:sp>
        <p:nvSpPr>
          <p:cNvPr id="18" name="Text Box 49"/>
          <p:cNvSpPr txBox="1">
            <a:spLocks noChangeArrowheads="1"/>
          </p:cNvSpPr>
          <p:nvPr/>
        </p:nvSpPr>
        <p:spPr bwMode="auto">
          <a:xfrm>
            <a:off x="3786182" y="3000378"/>
            <a:ext cx="2071702" cy="3693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err="1">
                <a:latin typeface="+mn-lt"/>
                <a:ea typeface="黑体" panose="02010609060101010101" pitchFamily="49" charset="-122"/>
              </a:rPr>
              <a:t>RoomState</a:t>
            </a:r>
            <a:endParaRPr lang="en-US" altLang="zh-CN" b="1" dirty="0"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20" name="Group 29"/>
          <p:cNvGraphicFramePr>
            <a:graphicFrameLocks noGrp="1"/>
          </p:cNvGraphicFramePr>
          <p:nvPr/>
        </p:nvGraphicFramePr>
        <p:xfrm>
          <a:off x="3428992" y="3321849"/>
          <a:ext cx="2857520" cy="84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例子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客房状态编号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客房状态名称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入住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30664" y="699542"/>
            <a:ext cx="436880" cy="531495"/>
            <a:chOff x="3548698" y="2423160"/>
            <a:chExt cx="436880" cy="531495"/>
          </a:xfrm>
        </p:grpSpPr>
        <p:sp>
          <p:nvSpPr>
            <p:cNvPr id="22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3" name="图片 22" descr="C:\Users\Lenovo\Desktop\icon\电脑.png电脑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3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23" grpId="0" build="p"/>
      <p:bldP spid="593947" grpId="0" animBg="1"/>
      <p:bldP spid="593978" grpId="0"/>
      <p:bldP spid="19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规范化的酒店管理系统</a:t>
            </a:r>
            <a:r>
              <a:rPr lang="en-US" altLang="zh-CN"/>
              <a:t>E-R</a:t>
            </a:r>
            <a:r>
              <a:rPr lang="zh-CN" altLang="en-US"/>
              <a:t>图</a:t>
            </a:r>
            <a:endParaRPr lang="zh-CN" altLang="en-US" dirty="0"/>
          </a:p>
        </p:txBody>
      </p:sp>
      <p:pic>
        <p:nvPicPr>
          <p:cNvPr id="1026" name="Picture 2" descr="E:\ACCP8.0\Java+MySQL授课PPT\Chapter01\ER图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7614"/>
            <a:ext cx="6702327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1105" y="1027271"/>
            <a:ext cx="436880" cy="531495"/>
            <a:chOff x="3548698" y="2423160"/>
            <a:chExt cx="436880" cy="531495"/>
          </a:xfrm>
        </p:grpSpPr>
        <p:sp>
          <p:nvSpPr>
            <p:cNvPr id="10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11" name="图片 10" descr="C:\Users\Lenovo\Desktop\icon\电脑.png电脑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规范化的酒店管理系统数据库模型</a:t>
            </a:r>
            <a:endParaRPr lang="en-US" altLang="zh-CN" dirty="0"/>
          </a:p>
        </p:txBody>
      </p:sp>
      <p:sp>
        <p:nvSpPr>
          <p:cNvPr id="605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酒店管理系统数据库模型图</a:t>
            </a:r>
            <a:endParaRPr lang="zh-CN" altLang="en-US" dirty="0"/>
          </a:p>
        </p:txBody>
      </p:sp>
      <p:pic>
        <p:nvPicPr>
          <p:cNvPr id="605188" name="Picture 4" descr="Hotel数据库模型图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2211710"/>
            <a:ext cx="7011065" cy="2088828"/>
          </a:xfrm>
          <a:prstGeom prst="rect">
            <a:avLst/>
          </a:prstGeom>
          <a:noFill/>
        </p:spPr>
      </p:pic>
      <p:grpSp>
        <p:nvGrpSpPr>
          <p:cNvPr id="10" name="组合 9"/>
          <p:cNvGrpSpPr/>
          <p:nvPr/>
        </p:nvGrpSpPr>
        <p:grpSpPr>
          <a:xfrm>
            <a:off x="290285" y="1059582"/>
            <a:ext cx="436880" cy="531495"/>
            <a:chOff x="3548698" y="2423160"/>
            <a:chExt cx="436880" cy="531495"/>
          </a:xfrm>
        </p:grpSpPr>
        <p:sp>
          <p:nvSpPr>
            <p:cNvPr id="11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12" name="图片 11" descr="C:\Users\Lenovo\Desktop\icon\电脑.png电脑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规范化示例</a:t>
            </a:r>
            <a:r>
              <a:rPr lang="en-US" altLang="zh-CN"/>
              <a:t>6-1</a:t>
            </a:r>
            <a:endParaRPr lang="en-US" altLang="zh-CN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假设某建筑公司要设计一个数据库。公司的业务规则概括说明如下</a:t>
            </a:r>
          </a:p>
          <a:p>
            <a:pPr lvl="1"/>
            <a:r>
              <a:rPr lang="zh-CN" altLang="en-US" dirty="0"/>
              <a:t>公司承担多个工程项目，每一项工程有：工程号、工程名称、施工人员等</a:t>
            </a:r>
          </a:p>
          <a:p>
            <a:pPr lvl="1"/>
            <a:r>
              <a:rPr lang="zh-CN" altLang="en-US" dirty="0"/>
              <a:t>公司有多名职工，每一名职工有：职工号、姓名、性别、职务（工程师、技术员）等</a:t>
            </a:r>
          </a:p>
          <a:p>
            <a:pPr lvl="1"/>
            <a:r>
              <a:rPr lang="zh-CN" altLang="en-US" dirty="0"/>
              <a:t>公司按照工时和小时工资率支付工资，小时工资率由职工的职务决定（例如，技术员的小时工资率与工程师不同）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1520" y="1059582"/>
            <a:ext cx="436880" cy="531495"/>
            <a:chOff x="3548698" y="2423160"/>
            <a:chExt cx="436880" cy="531495"/>
          </a:xfrm>
        </p:grpSpPr>
        <p:sp>
          <p:nvSpPr>
            <p:cNvPr id="10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11" name="图片 10" descr="C:\Users\Lenovo\Desktop\icon\电脑.png电脑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规范化示例</a:t>
            </a:r>
            <a:r>
              <a:rPr lang="en-US" altLang="zh-CN"/>
              <a:t>6-2</a:t>
            </a:r>
            <a:endParaRPr lang="en-US" altLang="zh-CN" dirty="0"/>
          </a:p>
        </p:txBody>
      </p:sp>
      <p:sp>
        <p:nvSpPr>
          <p:cNvPr id="482422" name="Rectangle 118"/>
          <p:cNvSpPr>
            <a:spLocks noGrp="1" noChangeArrowheads="1"/>
          </p:cNvSpPr>
          <p:nvPr>
            <p:ph idx="1"/>
          </p:nvPr>
        </p:nvSpPr>
        <p:spPr>
          <a:xfrm>
            <a:off x="436880" y="959008"/>
            <a:ext cx="7762875" cy="615050"/>
          </a:xfrm>
        </p:spPr>
        <p:txBody>
          <a:bodyPr/>
          <a:lstStyle/>
          <a:p>
            <a:r>
              <a:rPr lang="zh-CN" altLang="en-US" dirty="0"/>
              <a:t>公司定期制定一个工资报表</a:t>
            </a:r>
          </a:p>
        </p:txBody>
      </p:sp>
      <p:sp>
        <p:nvSpPr>
          <p:cNvPr id="482605" name="Rectangle 301"/>
          <p:cNvSpPr>
            <a:spLocks noChangeArrowheads="1"/>
          </p:cNvSpPr>
          <p:nvPr/>
        </p:nvSpPr>
        <p:spPr bwMode="auto">
          <a:xfrm>
            <a:off x="863600" y="959008"/>
            <a:ext cx="8280400" cy="7486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</a:pPr>
            <a:r>
              <a:rPr lang="zh-CN" altLang="en-US" sz="24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公司定期制定的项目工时表</a:t>
            </a:r>
          </a:p>
        </p:txBody>
      </p:sp>
      <p:graphicFrame>
        <p:nvGraphicFramePr>
          <p:cNvPr id="12" name="Group 29"/>
          <p:cNvGraphicFramePr>
            <a:graphicFrameLocks noGrp="1"/>
          </p:cNvGraphicFramePr>
          <p:nvPr/>
        </p:nvGraphicFramePr>
        <p:xfrm>
          <a:off x="436880" y="1474101"/>
          <a:ext cx="8286808" cy="3475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4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7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67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192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工程号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工程名称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职工号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职务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工资率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工时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实发工资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花园大厦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齐光明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845.00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61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1002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李思岐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960.00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1004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葛宇宏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律师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1140.00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小计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2945.00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立交桥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齐光明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975.00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1003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鞠明亮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工人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935.00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小计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1910.00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70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临江饭店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1002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李思岐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1080.00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1004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葛宇洪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840.00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小计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1920.00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Group 29"/>
          <p:cNvGraphicFramePr>
            <a:graphicFrameLocks noGrp="1"/>
          </p:cNvGraphicFramePr>
          <p:nvPr/>
        </p:nvGraphicFramePr>
        <p:xfrm>
          <a:off x="436880" y="1473725"/>
          <a:ext cx="8215371" cy="258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8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8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3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工程号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工程名称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职工号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职务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小时工资率</a:t>
                      </a:r>
                      <a:endParaRPr kumimoji="0" lang="en-US" altLang="zh-CN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工时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花园大厦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齐光明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花园大厦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1002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李思岐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花园大厦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1004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葛宇宏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律师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立交桥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齐光明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7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A2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立交桥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1003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鞠明亮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工人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临江饭店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1002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李思岐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临江饭店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1004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葛宇洪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技术员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T="34290" marB="34290"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0" y="942606"/>
            <a:ext cx="436880" cy="531495"/>
            <a:chOff x="3548698" y="2423160"/>
            <a:chExt cx="436880" cy="531495"/>
          </a:xfrm>
        </p:grpSpPr>
        <p:sp>
          <p:nvSpPr>
            <p:cNvPr id="14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15" name="图片 14" descr="C:\Users\Lenovo\Desktop\icon\电脑.png电脑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422" grpId="0" build="p"/>
      <p:bldP spid="48260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规范化示例</a:t>
            </a:r>
            <a:r>
              <a:rPr lang="en-US" altLang="zh-CN"/>
              <a:t>6-3</a:t>
            </a:r>
            <a:endParaRPr lang="en-US" altLang="zh-CN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1015366"/>
            <a:ext cx="7762875" cy="1736290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dirty="0"/>
              <a:t>表中包含大量冗余数据，可能会导致数据异常</a:t>
            </a:r>
          </a:p>
          <a:p>
            <a:pPr lvl="1"/>
            <a:r>
              <a:rPr lang="zh-CN" altLang="en-US" dirty="0"/>
              <a:t>更新异常</a:t>
            </a:r>
          </a:p>
          <a:p>
            <a:pPr lvl="1"/>
            <a:r>
              <a:rPr lang="zh-CN" altLang="en-US" dirty="0"/>
              <a:t>添加异常</a:t>
            </a:r>
          </a:p>
          <a:p>
            <a:pPr lvl="1"/>
            <a:r>
              <a:rPr lang="zh-CN" altLang="en-US" dirty="0"/>
              <a:t>删除异常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19024" y="3026293"/>
            <a:ext cx="3248920" cy="116563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57200" indent="-4572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00100" lvl="1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00150" lvl="2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57350" lvl="3" indent="-28575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ebdings" panose="05030102010509060703" charset="0"/>
              <a:buChar char="4"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lvl="4" indent="-228600" fontAlgn="base">
              <a:spcBef>
                <a:spcPct val="20000"/>
              </a:spcBef>
              <a:spcAft>
                <a:spcPct val="0"/>
              </a:spcAft>
              <a:buClr>
                <a:srgbClr val="009ADA"/>
              </a:buClr>
              <a:buFont typeface="Wingdings" panose="05000000000000000000" charset="0"/>
              <a:buChar char=""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lvl="5" indent="0">
              <a:spcBef>
                <a:spcPct val="20000"/>
              </a:spcBef>
              <a:buFont typeface="Arial" panose="020B0604020202020204" pitchFamily="34" charset="0"/>
              <a:buNone/>
              <a:defRPr sz="2000"/>
            </a:lvl6pPr>
            <a:lvl7pPr lvl="6" indent="0">
              <a:spcBef>
                <a:spcPct val="20000"/>
              </a:spcBef>
              <a:buFont typeface="Arial" panose="020B0604020202020204" pitchFamily="34" charset="0"/>
              <a:buNone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zh-CN" altLang="en-US" dirty="0"/>
              <a:t>如何解决？      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91498" y="3026292"/>
            <a:ext cx="436880" cy="549275"/>
            <a:chOff x="314008" y="938530"/>
            <a:chExt cx="436880" cy="549275"/>
          </a:xfrm>
        </p:grpSpPr>
        <p:sp>
          <p:nvSpPr>
            <p:cNvPr id="12" name="TextBox 65"/>
            <p:cNvSpPr txBox="1"/>
            <p:nvPr/>
          </p:nvSpPr>
          <p:spPr>
            <a:xfrm>
              <a:off x="314008" y="124269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问题</a:t>
              </a:r>
            </a:p>
          </p:txBody>
        </p:sp>
        <p:pic>
          <p:nvPicPr>
            <p:cNvPr id="13" name="图片 12" descr="疑问 gray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285" y="938530"/>
              <a:ext cx="314325" cy="31432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规范化示例</a:t>
            </a:r>
            <a:r>
              <a:rPr lang="en-US" altLang="zh-CN"/>
              <a:t>6-4</a:t>
            </a:r>
            <a:endParaRPr lang="zh-CN" altLang="en-US" dirty="0"/>
          </a:p>
        </p:txBody>
      </p:sp>
      <p:sp>
        <p:nvSpPr>
          <p:cNvPr id="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一张表描述了多件事情</a:t>
            </a:r>
            <a:endParaRPr lang="zh-CN" altLang="en-US" dirty="0"/>
          </a:p>
        </p:txBody>
      </p:sp>
      <p:sp>
        <p:nvSpPr>
          <p:cNvPr id="489476" name="Rectangle 4"/>
          <p:cNvSpPr>
            <a:spLocks noChangeArrowheads="1"/>
          </p:cNvSpPr>
          <p:nvPr/>
        </p:nvSpPr>
        <p:spPr bwMode="auto">
          <a:xfrm>
            <a:off x="611188" y="1545431"/>
            <a:ext cx="8077200" cy="30861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algn="just"/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/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Group 23"/>
          <p:cNvGrpSpPr/>
          <p:nvPr/>
        </p:nvGrpSpPr>
        <p:grpSpPr bwMode="auto">
          <a:xfrm>
            <a:off x="1189038" y="2850356"/>
            <a:ext cx="1231900" cy="371475"/>
            <a:chOff x="840" y="3120"/>
            <a:chExt cx="776" cy="312"/>
          </a:xfrm>
        </p:grpSpPr>
        <p:sp>
          <p:nvSpPr>
            <p:cNvPr id="489496" name="Freeform 24"/>
            <p:cNvSpPr/>
            <p:nvPr/>
          </p:nvSpPr>
          <p:spPr bwMode="auto">
            <a:xfrm>
              <a:off x="840" y="3120"/>
              <a:ext cx="2" cy="304"/>
            </a:xfrm>
            <a:custGeom>
              <a:avLst/>
              <a:gdLst/>
              <a:ahLst/>
              <a:cxnLst>
                <a:cxn ang="0">
                  <a:pos x="0" y="304"/>
                </a:cxn>
                <a:cxn ang="0">
                  <a:pos x="2" y="0"/>
                </a:cxn>
              </a:cxnLst>
              <a:rect l="0" t="0" r="r" b="b"/>
              <a:pathLst>
                <a:path w="2" h="304">
                  <a:moveTo>
                    <a:pt x="0" y="304"/>
                  </a:moveTo>
                  <a:lnTo>
                    <a:pt x="2" y="0"/>
                  </a:lnTo>
                </a:path>
              </a:pathLst>
            </a:cu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9497" name="Freeform 25"/>
            <p:cNvSpPr/>
            <p:nvPr/>
          </p:nvSpPr>
          <p:spPr bwMode="auto">
            <a:xfrm>
              <a:off x="1610" y="3140"/>
              <a:ext cx="6" cy="290"/>
            </a:xfrm>
            <a:custGeom>
              <a:avLst/>
              <a:gdLst/>
              <a:ahLst/>
              <a:cxnLst>
                <a:cxn ang="0">
                  <a:pos x="6" y="290"/>
                </a:cxn>
                <a:cxn ang="0">
                  <a:pos x="0" y="0"/>
                </a:cxn>
              </a:cxnLst>
              <a:rect l="0" t="0" r="r" b="b"/>
              <a:pathLst>
                <a:path w="6" h="290">
                  <a:moveTo>
                    <a:pt x="6" y="290"/>
                  </a:moveTo>
                  <a:lnTo>
                    <a:pt x="0" y="0"/>
                  </a:lnTo>
                </a:path>
              </a:pathLst>
            </a:cu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9498" name="Line 26"/>
            <p:cNvSpPr>
              <a:spLocks noChangeShapeType="1"/>
            </p:cNvSpPr>
            <p:nvPr/>
          </p:nvSpPr>
          <p:spPr bwMode="auto">
            <a:xfrm>
              <a:off x="840" y="3432"/>
              <a:ext cx="768" cy="0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3" name="Group 45"/>
          <p:cNvGrpSpPr/>
          <p:nvPr/>
        </p:nvGrpSpPr>
        <p:grpSpPr bwMode="auto">
          <a:xfrm>
            <a:off x="3551238" y="2855119"/>
            <a:ext cx="2900362" cy="364331"/>
            <a:chOff x="2237" y="2398"/>
            <a:chExt cx="1827" cy="306"/>
          </a:xfrm>
        </p:grpSpPr>
        <p:sp>
          <p:nvSpPr>
            <p:cNvPr id="489500" name="Freeform 28"/>
            <p:cNvSpPr/>
            <p:nvPr/>
          </p:nvSpPr>
          <p:spPr bwMode="auto">
            <a:xfrm>
              <a:off x="2237" y="2414"/>
              <a:ext cx="3" cy="290"/>
            </a:xfrm>
            <a:custGeom>
              <a:avLst/>
              <a:gdLst/>
              <a:ahLst/>
              <a:cxnLst>
                <a:cxn ang="0">
                  <a:pos x="0" y="290"/>
                </a:cxn>
                <a:cxn ang="0">
                  <a:pos x="3" y="0"/>
                </a:cxn>
              </a:cxnLst>
              <a:rect l="0" t="0" r="r" b="b"/>
              <a:pathLst>
                <a:path w="3" h="290">
                  <a:moveTo>
                    <a:pt x="0" y="290"/>
                  </a:moveTo>
                  <a:lnTo>
                    <a:pt x="3" y="0"/>
                  </a:lnTo>
                </a:path>
              </a:pathLst>
            </a:cu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9503" name="Freeform 31"/>
            <p:cNvSpPr/>
            <p:nvPr/>
          </p:nvSpPr>
          <p:spPr bwMode="auto">
            <a:xfrm>
              <a:off x="2813" y="2398"/>
              <a:ext cx="7" cy="304"/>
            </a:xfrm>
            <a:custGeom>
              <a:avLst/>
              <a:gdLst/>
              <a:ahLst/>
              <a:cxnLst>
                <a:cxn ang="0">
                  <a:pos x="7" y="304"/>
                </a:cxn>
                <a:cxn ang="0">
                  <a:pos x="0" y="0"/>
                </a:cxn>
              </a:cxnLst>
              <a:rect l="0" t="0" r="r" b="b"/>
              <a:pathLst>
                <a:path w="7" h="304">
                  <a:moveTo>
                    <a:pt x="7" y="304"/>
                  </a:moveTo>
                  <a:lnTo>
                    <a:pt x="0" y="0"/>
                  </a:lnTo>
                </a:path>
              </a:pathLst>
            </a:cu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9504" name="Freeform 32"/>
            <p:cNvSpPr/>
            <p:nvPr/>
          </p:nvSpPr>
          <p:spPr bwMode="auto">
            <a:xfrm>
              <a:off x="2237" y="2702"/>
              <a:ext cx="1827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7" y="2"/>
                </a:cxn>
              </a:cxnLst>
              <a:rect l="0" t="0" r="r" b="b"/>
              <a:pathLst>
                <a:path w="1827" h="2">
                  <a:moveTo>
                    <a:pt x="0" y="0"/>
                  </a:moveTo>
                  <a:lnTo>
                    <a:pt x="1827" y="2"/>
                  </a:lnTo>
                </a:path>
              </a:pathLst>
            </a:cu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9505" name="Line 33"/>
            <p:cNvSpPr>
              <a:spLocks noChangeShapeType="1"/>
            </p:cNvSpPr>
            <p:nvPr/>
          </p:nvSpPr>
          <p:spPr bwMode="auto">
            <a:xfrm flipV="1">
              <a:off x="3389" y="2414"/>
              <a:ext cx="0" cy="288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9506" name="Line 34"/>
            <p:cNvSpPr>
              <a:spLocks noChangeShapeType="1"/>
            </p:cNvSpPr>
            <p:nvPr/>
          </p:nvSpPr>
          <p:spPr bwMode="auto">
            <a:xfrm flipV="1">
              <a:off x="4061" y="2414"/>
              <a:ext cx="0" cy="288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4" name="Group 44"/>
          <p:cNvGrpSpPr/>
          <p:nvPr/>
        </p:nvGrpSpPr>
        <p:grpSpPr bwMode="auto">
          <a:xfrm>
            <a:off x="1114425" y="2247901"/>
            <a:ext cx="6688138" cy="260747"/>
            <a:chOff x="702" y="1888"/>
            <a:chExt cx="4213" cy="219"/>
          </a:xfrm>
        </p:grpSpPr>
        <p:sp>
          <p:nvSpPr>
            <p:cNvPr id="489509" name="Line 37"/>
            <p:cNvSpPr>
              <a:spLocks noChangeShapeType="1"/>
            </p:cNvSpPr>
            <p:nvPr/>
          </p:nvSpPr>
          <p:spPr bwMode="auto">
            <a:xfrm flipV="1">
              <a:off x="4909" y="1888"/>
              <a:ext cx="0" cy="192"/>
            </a:xfrm>
            <a:prstGeom prst="line">
              <a:avLst/>
            </a:prstGeom>
            <a:noFill/>
            <a:ln w="28575" algn="ctr">
              <a:solidFill>
                <a:srgbClr val="C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9510" name="Line 38"/>
            <p:cNvSpPr>
              <a:spLocks noChangeShapeType="1"/>
            </p:cNvSpPr>
            <p:nvPr/>
          </p:nvSpPr>
          <p:spPr bwMode="auto">
            <a:xfrm flipV="1">
              <a:off x="719" y="1896"/>
              <a:ext cx="0" cy="192"/>
            </a:xfrm>
            <a:prstGeom prst="line">
              <a:avLst/>
            </a:prstGeom>
            <a:noFill/>
            <a:ln w="28575" algn="ctr">
              <a:solidFill>
                <a:srgbClr val="C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9511" name="Line 39"/>
            <p:cNvSpPr>
              <a:spLocks noChangeShapeType="1"/>
            </p:cNvSpPr>
            <p:nvPr/>
          </p:nvSpPr>
          <p:spPr bwMode="auto">
            <a:xfrm flipV="1">
              <a:off x="702" y="1896"/>
              <a:ext cx="4213" cy="0"/>
            </a:xfrm>
            <a:prstGeom prst="line">
              <a:avLst/>
            </a:prstGeom>
            <a:noFill/>
            <a:ln w="28575" algn="ctr">
              <a:solidFill>
                <a:srgbClr val="C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9512" name="Line 40"/>
            <p:cNvSpPr>
              <a:spLocks noChangeShapeType="1"/>
            </p:cNvSpPr>
            <p:nvPr/>
          </p:nvSpPr>
          <p:spPr bwMode="auto">
            <a:xfrm flipV="1">
              <a:off x="1422" y="1915"/>
              <a:ext cx="0" cy="192"/>
            </a:xfrm>
            <a:prstGeom prst="line">
              <a:avLst/>
            </a:prstGeom>
            <a:noFill/>
            <a:ln w="28575" algn="ctr">
              <a:solidFill>
                <a:srgbClr val="C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89513" name="AutoShape 41"/>
          <p:cNvSpPr>
            <a:spLocks noChangeArrowheads="1"/>
          </p:cNvSpPr>
          <p:nvPr/>
        </p:nvSpPr>
        <p:spPr bwMode="auto">
          <a:xfrm>
            <a:off x="811214" y="3351610"/>
            <a:ext cx="1830387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工程信息</a:t>
            </a:r>
          </a:p>
        </p:txBody>
      </p:sp>
      <p:sp>
        <p:nvSpPr>
          <p:cNvPr id="489514" name="AutoShape 42"/>
          <p:cNvSpPr>
            <a:spLocks noChangeArrowheads="1"/>
          </p:cNvSpPr>
          <p:nvPr/>
        </p:nvSpPr>
        <p:spPr bwMode="auto">
          <a:xfrm>
            <a:off x="4268789" y="3351610"/>
            <a:ext cx="1830387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员工信息</a:t>
            </a:r>
          </a:p>
        </p:txBody>
      </p:sp>
      <p:sp>
        <p:nvSpPr>
          <p:cNvPr id="489515" name="AutoShape 43"/>
          <p:cNvSpPr>
            <a:spLocks noChangeArrowheads="1"/>
          </p:cNvSpPr>
          <p:nvPr/>
        </p:nvSpPr>
        <p:spPr bwMode="auto">
          <a:xfrm>
            <a:off x="3132138" y="1839516"/>
            <a:ext cx="2406650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项目工时信息</a:t>
            </a:r>
          </a:p>
        </p:txBody>
      </p:sp>
      <p:graphicFrame>
        <p:nvGraphicFramePr>
          <p:cNvPr id="29" name="Group 29"/>
          <p:cNvGraphicFramePr>
            <a:graphicFrameLocks noGrp="1"/>
          </p:cNvGraphicFramePr>
          <p:nvPr/>
        </p:nvGraphicFramePr>
        <p:xfrm>
          <a:off x="714347" y="2518171"/>
          <a:ext cx="7429553" cy="37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9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11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5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工程号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工程名称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职务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小时工资率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工时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1" name="组合 30"/>
          <p:cNvGrpSpPr/>
          <p:nvPr/>
        </p:nvGrpSpPr>
        <p:grpSpPr>
          <a:xfrm>
            <a:off x="109675" y="1013936"/>
            <a:ext cx="436880" cy="531495"/>
            <a:chOff x="3548698" y="2423160"/>
            <a:chExt cx="436880" cy="531495"/>
          </a:xfrm>
        </p:grpSpPr>
        <p:sp>
          <p:nvSpPr>
            <p:cNvPr id="32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33" name="图片 32" descr="C:\Users\Lenovo\Desktop\icon\电脑.png电脑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9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9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513" grpId="0" animBg="1"/>
      <p:bldP spid="489514" grpId="0" animBg="1"/>
      <p:bldP spid="4895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规范化示例</a:t>
            </a:r>
            <a:r>
              <a:rPr lang="en-US" altLang="zh-CN"/>
              <a:t>6-5</a:t>
            </a:r>
            <a:endParaRPr lang="zh-CN" altLang="en-US" dirty="0"/>
          </a:p>
        </p:txBody>
      </p:sp>
      <p:sp>
        <p:nvSpPr>
          <p:cNvPr id="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应用第二范式规范化</a:t>
            </a:r>
            <a:endParaRPr lang="zh-CN" altLang="en-US" dirty="0"/>
          </a:p>
        </p:txBody>
      </p:sp>
      <p:grpSp>
        <p:nvGrpSpPr>
          <p:cNvPr id="2" name="Group 59"/>
          <p:cNvGrpSpPr/>
          <p:nvPr/>
        </p:nvGrpSpPr>
        <p:grpSpPr bwMode="auto">
          <a:xfrm>
            <a:off x="1574800" y="1490663"/>
            <a:ext cx="1447800" cy="228600"/>
            <a:chOff x="992" y="912"/>
            <a:chExt cx="912" cy="192"/>
          </a:xfrm>
        </p:grpSpPr>
        <p:grpSp>
          <p:nvGrpSpPr>
            <p:cNvPr id="3" name="Group 11"/>
            <p:cNvGrpSpPr/>
            <p:nvPr/>
          </p:nvGrpSpPr>
          <p:grpSpPr bwMode="auto">
            <a:xfrm>
              <a:off x="992" y="912"/>
              <a:ext cx="912" cy="192"/>
              <a:chOff x="912" y="912"/>
              <a:chExt cx="912" cy="192"/>
            </a:xfrm>
          </p:grpSpPr>
          <p:sp>
            <p:nvSpPr>
              <p:cNvPr id="491532" name="Line 12"/>
              <p:cNvSpPr>
                <a:spLocks noChangeShapeType="1"/>
              </p:cNvSpPr>
              <p:nvPr/>
            </p:nvSpPr>
            <p:spPr bwMode="auto">
              <a:xfrm>
                <a:off x="912" y="912"/>
                <a:ext cx="0" cy="192"/>
              </a:xfrm>
              <a:prstGeom prst="line">
                <a:avLst/>
              </a:prstGeom>
              <a:ln cmpd="sng">
                <a:solidFill>
                  <a:srgbClr val="0099D8"/>
                </a:solidFill>
                <a:headEnd type="none"/>
                <a:tailEnd type="non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flood" dir="t">
                  <a:rot lat="0" lon="0" rev="5400000"/>
                </a:lightRig>
              </a:scene3d>
              <a:sp3d prstMaterial="dkEdge">
                <a:bevelT w="0" h="0"/>
                <a:contourClr>
                  <a:schemeClr val="accent1">
                    <a:satMod val="110000"/>
                  </a:schemeClr>
                </a:contourClr>
              </a:sp3d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anchor="b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491533" name="Line 13"/>
              <p:cNvSpPr>
                <a:spLocks noChangeShapeType="1"/>
              </p:cNvSpPr>
              <p:nvPr/>
            </p:nvSpPr>
            <p:spPr bwMode="auto">
              <a:xfrm>
                <a:off x="912" y="912"/>
                <a:ext cx="912" cy="0"/>
              </a:xfrm>
              <a:prstGeom prst="line">
                <a:avLst/>
              </a:prstGeom>
              <a:ln cmpd="sng">
                <a:solidFill>
                  <a:srgbClr val="0099D8"/>
                </a:solidFill>
                <a:headEnd type="none"/>
                <a:tailEnd type="non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flood" dir="t">
                  <a:rot lat="0" lon="0" rev="5400000"/>
                </a:lightRig>
              </a:scene3d>
              <a:sp3d prstMaterial="dkEdge">
                <a:bevelT w="0" h="0"/>
                <a:contourClr>
                  <a:schemeClr val="accent1">
                    <a:satMod val="110000"/>
                  </a:schemeClr>
                </a:contourClr>
              </a:sp3d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anchor="b"/>
              <a:lstStyle/>
              <a:p>
                <a:pPr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491534" name="Line 14"/>
            <p:cNvSpPr>
              <a:spLocks noChangeShapeType="1"/>
            </p:cNvSpPr>
            <p:nvPr/>
          </p:nvSpPr>
          <p:spPr bwMode="auto">
            <a:xfrm>
              <a:off x="1904" y="912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b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4" name="Group 15"/>
          <p:cNvGrpSpPr/>
          <p:nvPr/>
        </p:nvGrpSpPr>
        <p:grpSpPr bwMode="auto">
          <a:xfrm>
            <a:off x="1360488" y="2633662"/>
            <a:ext cx="4203700" cy="228600"/>
            <a:chOff x="1104" y="1728"/>
            <a:chExt cx="2648" cy="192"/>
          </a:xfrm>
        </p:grpSpPr>
        <p:sp>
          <p:nvSpPr>
            <p:cNvPr id="491536" name="Line 16"/>
            <p:cNvSpPr>
              <a:spLocks noChangeShapeType="1"/>
            </p:cNvSpPr>
            <p:nvPr/>
          </p:nvSpPr>
          <p:spPr bwMode="auto">
            <a:xfrm>
              <a:off x="1104" y="1728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b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1537" name="Line 17"/>
            <p:cNvSpPr>
              <a:spLocks noChangeShapeType="1"/>
            </p:cNvSpPr>
            <p:nvPr/>
          </p:nvSpPr>
          <p:spPr bwMode="auto">
            <a:xfrm>
              <a:off x="1992" y="1728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b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1538" name="Line 18"/>
            <p:cNvSpPr>
              <a:spLocks noChangeShapeType="1"/>
            </p:cNvSpPr>
            <p:nvPr/>
          </p:nvSpPr>
          <p:spPr bwMode="auto">
            <a:xfrm>
              <a:off x="2808" y="1728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b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1539" name="Line 19"/>
            <p:cNvSpPr>
              <a:spLocks noChangeShapeType="1"/>
            </p:cNvSpPr>
            <p:nvPr/>
          </p:nvSpPr>
          <p:spPr bwMode="auto">
            <a:xfrm>
              <a:off x="3752" y="1728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b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1540" name="Line 20"/>
            <p:cNvSpPr>
              <a:spLocks noChangeShapeType="1"/>
            </p:cNvSpPr>
            <p:nvPr/>
          </p:nvSpPr>
          <p:spPr bwMode="auto">
            <a:xfrm>
              <a:off x="1104" y="1728"/>
              <a:ext cx="2640" cy="0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b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5" name="Group 33"/>
          <p:cNvGrpSpPr/>
          <p:nvPr/>
        </p:nvGrpSpPr>
        <p:grpSpPr bwMode="auto">
          <a:xfrm>
            <a:off x="4179888" y="3195638"/>
            <a:ext cx="1524000" cy="228600"/>
            <a:chOff x="2832" y="2208"/>
            <a:chExt cx="960" cy="192"/>
          </a:xfrm>
        </p:grpSpPr>
        <p:sp>
          <p:nvSpPr>
            <p:cNvPr id="491554" name="Line 34"/>
            <p:cNvSpPr>
              <a:spLocks noChangeShapeType="1"/>
            </p:cNvSpPr>
            <p:nvPr/>
          </p:nvSpPr>
          <p:spPr bwMode="auto">
            <a:xfrm>
              <a:off x="2832" y="2256"/>
              <a:ext cx="0" cy="144"/>
            </a:xfrm>
            <a:prstGeom prst="line">
              <a:avLst/>
            </a:prstGeom>
            <a:noFill/>
            <a:ln w="28575" algn="ctr">
              <a:solidFill>
                <a:srgbClr val="C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91555" name="Line 35"/>
            <p:cNvSpPr>
              <a:spLocks noChangeShapeType="1"/>
            </p:cNvSpPr>
            <p:nvPr/>
          </p:nvSpPr>
          <p:spPr bwMode="auto">
            <a:xfrm>
              <a:off x="2832" y="2400"/>
              <a:ext cx="960" cy="0"/>
            </a:xfrm>
            <a:prstGeom prst="line">
              <a:avLst/>
            </a:prstGeom>
            <a:noFill/>
            <a:ln w="28575" algn="ctr">
              <a:solidFill>
                <a:srgbClr val="C000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91556" name="Line 36"/>
            <p:cNvSpPr>
              <a:spLocks noChangeShapeType="1"/>
            </p:cNvSpPr>
            <p:nvPr/>
          </p:nvSpPr>
          <p:spPr bwMode="auto">
            <a:xfrm flipV="1">
              <a:off x="3792" y="2208"/>
              <a:ext cx="0" cy="192"/>
            </a:xfrm>
            <a:prstGeom prst="line">
              <a:avLst/>
            </a:prstGeom>
            <a:noFill/>
            <a:ln w="28575" algn="ctr">
              <a:solidFill>
                <a:srgbClr val="C00000"/>
              </a:solidFill>
              <a:miter lim="800000"/>
              <a:tailEnd type="triangle"/>
            </a:ln>
          </p:spPr>
          <p:txBody>
            <a:bodyPr wrap="none" anchor="ctr"/>
            <a:lstStyle/>
            <a:p>
              <a:endParaRPr lang="zh-CN" altLang="en-US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37"/>
          <p:cNvGrpSpPr/>
          <p:nvPr/>
        </p:nvGrpSpPr>
        <p:grpSpPr bwMode="auto">
          <a:xfrm>
            <a:off x="1463765" y="4129088"/>
            <a:ext cx="2438400" cy="228600"/>
            <a:chOff x="1104" y="3072"/>
            <a:chExt cx="1536" cy="192"/>
          </a:xfrm>
        </p:grpSpPr>
        <p:sp>
          <p:nvSpPr>
            <p:cNvPr id="491558" name="Line 38"/>
            <p:cNvSpPr>
              <a:spLocks noChangeShapeType="1"/>
            </p:cNvSpPr>
            <p:nvPr/>
          </p:nvSpPr>
          <p:spPr bwMode="auto">
            <a:xfrm>
              <a:off x="1824" y="3072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b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1559" name="Line 39"/>
            <p:cNvSpPr>
              <a:spLocks noChangeShapeType="1"/>
            </p:cNvSpPr>
            <p:nvPr/>
          </p:nvSpPr>
          <p:spPr bwMode="auto">
            <a:xfrm>
              <a:off x="1104" y="3072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b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1560" name="Line 40"/>
            <p:cNvSpPr>
              <a:spLocks noChangeShapeType="1"/>
            </p:cNvSpPr>
            <p:nvPr/>
          </p:nvSpPr>
          <p:spPr bwMode="auto">
            <a:xfrm>
              <a:off x="2640" y="3072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b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1561" name="Line 41"/>
            <p:cNvSpPr>
              <a:spLocks noChangeShapeType="1"/>
            </p:cNvSpPr>
            <p:nvPr/>
          </p:nvSpPr>
          <p:spPr bwMode="auto">
            <a:xfrm>
              <a:off x="1104" y="3072"/>
              <a:ext cx="1536" cy="0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b"/>
            <a:lstStyle/>
            <a:p>
              <a:pPr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91573" name="AutoShape 53"/>
          <p:cNvSpPr>
            <a:spLocks noChangeArrowheads="1"/>
          </p:cNvSpPr>
          <p:nvPr/>
        </p:nvSpPr>
        <p:spPr bwMode="auto">
          <a:xfrm>
            <a:off x="3979864" y="1704975"/>
            <a:ext cx="1830387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工程表</a:t>
            </a:r>
          </a:p>
        </p:txBody>
      </p:sp>
      <p:sp>
        <p:nvSpPr>
          <p:cNvPr id="491574" name="AutoShape 54"/>
          <p:cNvSpPr>
            <a:spLocks noChangeArrowheads="1"/>
          </p:cNvSpPr>
          <p:nvPr/>
        </p:nvSpPr>
        <p:spPr bwMode="auto">
          <a:xfrm>
            <a:off x="6572250" y="2893219"/>
            <a:ext cx="1830388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员工表</a:t>
            </a:r>
          </a:p>
        </p:txBody>
      </p:sp>
      <p:sp>
        <p:nvSpPr>
          <p:cNvPr id="491575" name="AutoShape 55"/>
          <p:cNvSpPr>
            <a:spLocks noChangeArrowheads="1"/>
          </p:cNvSpPr>
          <p:nvPr/>
        </p:nvSpPr>
        <p:spPr bwMode="auto">
          <a:xfrm>
            <a:off x="4843463" y="4243388"/>
            <a:ext cx="2406650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项目工时表</a:t>
            </a:r>
          </a:p>
        </p:txBody>
      </p:sp>
      <p:sp>
        <p:nvSpPr>
          <p:cNvPr id="491576" name="AutoShape 56"/>
          <p:cNvSpPr>
            <a:spLocks noChangeArrowheads="1"/>
          </p:cNvSpPr>
          <p:nvPr/>
        </p:nvSpPr>
        <p:spPr bwMode="auto">
          <a:xfrm>
            <a:off x="4122739" y="3538538"/>
            <a:ext cx="2695575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GB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满足第三范式吗？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</a:p>
        </p:txBody>
      </p:sp>
      <p:graphicFrame>
        <p:nvGraphicFramePr>
          <p:cNvPr id="36" name="Group 29"/>
          <p:cNvGraphicFramePr>
            <a:graphicFrameLocks noGrp="1"/>
          </p:cNvGraphicFramePr>
          <p:nvPr/>
        </p:nvGraphicFramePr>
        <p:xfrm>
          <a:off x="1123950" y="1857375"/>
          <a:ext cx="2353917" cy="37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工程号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工程名称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Group 29"/>
          <p:cNvGraphicFramePr>
            <a:graphicFrameLocks noGrp="1"/>
          </p:cNvGraphicFramePr>
          <p:nvPr/>
        </p:nvGraphicFramePr>
        <p:xfrm>
          <a:off x="889052" y="3065263"/>
          <a:ext cx="5572163" cy="37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职务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小时工资率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Group 29"/>
          <p:cNvGraphicFramePr>
            <a:graphicFrameLocks noGrp="1"/>
          </p:cNvGraphicFramePr>
          <p:nvPr/>
        </p:nvGraphicFramePr>
        <p:xfrm>
          <a:off x="773894" y="4548188"/>
          <a:ext cx="3643338" cy="37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工程号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工时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0" name="组合 39"/>
          <p:cNvGrpSpPr/>
          <p:nvPr/>
        </p:nvGrpSpPr>
        <p:grpSpPr>
          <a:xfrm>
            <a:off x="179512" y="1400365"/>
            <a:ext cx="436880" cy="531495"/>
            <a:chOff x="3548698" y="2423160"/>
            <a:chExt cx="436880" cy="531495"/>
          </a:xfrm>
        </p:grpSpPr>
        <p:sp>
          <p:nvSpPr>
            <p:cNvPr id="41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42" name="图片 41" descr="C:\Users\Lenovo\Desktop\icon\电脑.png电脑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9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3" grpId="0" animBg="1"/>
      <p:bldP spid="491574" grpId="0" animBg="1"/>
      <p:bldP spid="491575" grpId="0" animBg="1"/>
      <p:bldP spid="49157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规范化示例</a:t>
            </a:r>
            <a:r>
              <a:rPr lang="en-US" altLang="zh-CN"/>
              <a:t>6-6</a:t>
            </a:r>
            <a:endParaRPr lang="zh-CN" altLang="en-US" dirty="0"/>
          </a:p>
        </p:txBody>
      </p:sp>
      <p:sp>
        <p:nvSpPr>
          <p:cNvPr id="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应用第三范式规范化</a:t>
            </a:r>
            <a:endParaRPr lang="zh-CN" altLang="en-US" dirty="0"/>
          </a:p>
        </p:txBody>
      </p:sp>
      <p:grpSp>
        <p:nvGrpSpPr>
          <p:cNvPr id="2" name="Group 64"/>
          <p:cNvGrpSpPr/>
          <p:nvPr/>
        </p:nvGrpSpPr>
        <p:grpSpPr bwMode="auto">
          <a:xfrm>
            <a:off x="1936750" y="1469529"/>
            <a:ext cx="1447800" cy="238125"/>
            <a:chOff x="1220" y="808"/>
            <a:chExt cx="912" cy="200"/>
          </a:xfrm>
        </p:grpSpPr>
        <p:grpSp>
          <p:nvGrpSpPr>
            <p:cNvPr id="3" name="Group 11"/>
            <p:cNvGrpSpPr/>
            <p:nvPr/>
          </p:nvGrpSpPr>
          <p:grpSpPr bwMode="auto">
            <a:xfrm>
              <a:off x="1220" y="816"/>
              <a:ext cx="912" cy="192"/>
              <a:chOff x="912" y="912"/>
              <a:chExt cx="912" cy="192"/>
            </a:xfrm>
          </p:grpSpPr>
          <p:sp>
            <p:nvSpPr>
              <p:cNvPr id="493580" name="Line 12"/>
              <p:cNvSpPr>
                <a:spLocks noChangeShapeType="1"/>
              </p:cNvSpPr>
              <p:nvPr/>
            </p:nvSpPr>
            <p:spPr bwMode="auto">
              <a:xfrm>
                <a:off x="912" y="912"/>
                <a:ext cx="0" cy="192"/>
              </a:xfrm>
              <a:prstGeom prst="line">
                <a:avLst/>
              </a:prstGeom>
              <a:ln cmpd="sng">
                <a:solidFill>
                  <a:srgbClr val="0099D8"/>
                </a:solidFill>
                <a:headEnd type="none"/>
                <a:tailEnd type="non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flood" dir="t">
                  <a:rot lat="0" lon="0" rev="5400000"/>
                </a:lightRig>
              </a:scene3d>
              <a:sp3d prstMaterial="dkEdge">
                <a:bevelT w="0" h="0"/>
                <a:contourClr>
                  <a:schemeClr val="accent1">
                    <a:satMod val="110000"/>
                  </a:schemeClr>
                </a:contourClr>
              </a:sp3d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3581" name="Line 13"/>
              <p:cNvSpPr>
                <a:spLocks noChangeShapeType="1"/>
              </p:cNvSpPr>
              <p:nvPr/>
            </p:nvSpPr>
            <p:spPr bwMode="auto">
              <a:xfrm>
                <a:off x="912" y="912"/>
                <a:ext cx="912" cy="0"/>
              </a:xfrm>
              <a:prstGeom prst="line">
                <a:avLst/>
              </a:prstGeom>
              <a:ln cmpd="sng">
                <a:solidFill>
                  <a:srgbClr val="0099D8"/>
                </a:solidFill>
                <a:headEnd type="none"/>
                <a:tailEnd type="non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flood" dir="t">
                  <a:rot lat="0" lon="0" rev="5400000"/>
                </a:lightRig>
              </a:scene3d>
              <a:sp3d prstMaterial="dkEdge">
                <a:bevelT w="0" h="0"/>
                <a:contourClr>
                  <a:schemeClr val="accent1">
                    <a:satMod val="110000"/>
                  </a:schemeClr>
                </a:contourClr>
              </a:sp3d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93582" name="Line 14"/>
            <p:cNvSpPr>
              <a:spLocks noChangeShapeType="1"/>
            </p:cNvSpPr>
            <p:nvPr/>
          </p:nvSpPr>
          <p:spPr bwMode="auto">
            <a:xfrm>
              <a:off x="2132" y="808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15"/>
          <p:cNvGrpSpPr/>
          <p:nvPr/>
        </p:nvGrpSpPr>
        <p:grpSpPr bwMode="auto">
          <a:xfrm>
            <a:off x="1779588" y="2201466"/>
            <a:ext cx="2667000" cy="228600"/>
            <a:chOff x="576" y="1488"/>
            <a:chExt cx="1680" cy="192"/>
          </a:xfrm>
        </p:grpSpPr>
        <p:sp>
          <p:nvSpPr>
            <p:cNvPr id="493584" name="Line 16"/>
            <p:cNvSpPr>
              <a:spLocks noChangeShapeType="1"/>
            </p:cNvSpPr>
            <p:nvPr/>
          </p:nvSpPr>
          <p:spPr bwMode="auto">
            <a:xfrm>
              <a:off x="576" y="1488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585" name="Line 17"/>
            <p:cNvSpPr>
              <a:spLocks noChangeShapeType="1"/>
            </p:cNvSpPr>
            <p:nvPr/>
          </p:nvSpPr>
          <p:spPr bwMode="auto">
            <a:xfrm>
              <a:off x="1488" y="1488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586" name="Line 18"/>
            <p:cNvSpPr>
              <a:spLocks noChangeShapeType="1"/>
            </p:cNvSpPr>
            <p:nvPr/>
          </p:nvSpPr>
          <p:spPr bwMode="auto">
            <a:xfrm>
              <a:off x="2256" y="1488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587" name="Line 19"/>
            <p:cNvSpPr>
              <a:spLocks noChangeShapeType="1"/>
            </p:cNvSpPr>
            <p:nvPr/>
          </p:nvSpPr>
          <p:spPr bwMode="auto">
            <a:xfrm>
              <a:off x="576" y="1488"/>
              <a:ext cx="1680" cy="0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30"/>
          <p:cNvGrpSpPr/>
          <p:nvPr/>
        </p:nvGrpSpPr>
        <p:grpSpPr bwMode="auto">
          <a:xfrm>
            <a:off x="1778000" y="3058716"/>
            <a:ext cx="1447800" cy="228600"/>
            <a:chOff x="576" y="2208"/>
            <a:chExt cx="912" cy="192"/>
          </a:xfrm>
        </p:grpSpPr>
        <p:sp>
          <p:nvSpPr>
            <p:cNvPr id="493599" name="Line 31"/>
            <p:cNvSpPr>
              <a:spLocks noChangeShapeType="1"/>
            </p:cNvSpPr>
            <p:nvPr/>
          </p:nvSpPr>
          <p:spPr bwMode="auto">
            <a:xfrm>
              <a:off x="576" y="2208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600" name="Line 32"/>
            <p:cNvSpPr>
              <a:spLocks noChangeShapeType="1"/>
            </p:cNvSpPr>
            <p:nvPr/>
          </p:nvSpPr>
          <p:spPr bwMode="auto">
            <a:xfrm>
              <a:off x="1488" y="2208"/>
              <a:ext cx="0" cy="192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601" name="Line 33"/>
            <p:cNvSpPr>
              <a:spLocks noChangeShapeType="1"/>
            </p:cNvSpPr>
            <p:nvPr/>
          </p:nvSpPr>
          <p:spPr bwMode="auto">
            <a:xfrm>
              <a:off x="576" y="2208"/>
              <a:ext cx="912" cy="0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52"/>
          <p:cNvGrpSpPr/>
          <p:nvPr/>
        </p:nvGrpSpPr>
        <p:grpSpPr bwMode="auto">
          <a:xfrm>
            <a:off x="1792288" y="4030266"/>
            <a:ext cx="2438400" cy="342900"/>
            <a:chOff x="816" y="3024"/>
            <a:chExt cx="1536" cy="288"/>
          </a:xfrm>
        </p:grpSpPr>
        <p:sp>
          <p:nvSpPr>
            <p:cNvPr id="493621" name="Line 53"/>
            <p:cNvSpPr>
              <a:spLocks noChangeShapeType="1"/>
            </p:cNvSpPr>
            <p:nvPr/>
          </p:nvSpPr>
          <p:spPr bwMode="auto">
            <a:xfrm>
              <a:off x="1536" y="3168"/>
              <a:ext cx="0" cy="144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622" name="Line 54"/>
            <p:cNvSpPr>
              <a:spLocks noChangeShapeType="1"/>
            </p:cNvSpPr>
            <p:nvPr/>
          </p:nvSpPr>
          <p:spPr bwMode="auto">
            <a:xfrm>
              <a:off x="816" y="3168"/>
              <a:ext cx="0" cy="144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623" name="Line 55"/>
            <p:cNvSpPr>
              <a:spLocks noChangeShapeType="1"/>
            </p:cNvSpPr>
            <p:nvPr/>
          </p:nvSpPr>
          <p:spPr bwMode="auto">
            <a:xfrm>
              <a:off x="2352" y="3024"/>
              <a:ext cx="0" cy="288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624" name="Line 56"/>
            <p:cNvSpPr>
              <a:spLocks noChangeShapeType="1"/>
            </p:cNvSpPr>
            <p:nvPr/>
          </p:nvSpPr>
          <p:spPr bwMode="auto">
            <a:xfrm>
              <a:off x="816" y="3168"/>
              <a:ext cx="720" cy="0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625" name="Line 57"/>
            <p:cNvSpPr>
              <a:spLocks noChangeShapeType="1"/>
            </p:cNvSpPr>
            <p:nvPr/>
          </p:nvSpPr>
          <p:spPr bwMode="auto">
            <a:xfrm>
              <a:off x="1152" y="3024"/>
              <a:ext cx="0" cy="144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3626" name="Line 58"/>
            <p:cNvSpPr>
              <a:spLocks noChangeShapeType="1"/>
            </p:cNvSpPr>
            <p:nvPr/>
          </p:nvSpPr>
          <p:spPr bwMode="auto">
            <a:xfrm>
              <a:off x="1152" y="3024"/>
              <a:ext cx="1200" cy="0"/>
            </a:xfrm>
            <a:prstGeom prst="line">
              <a:avLst/>
            </a:prstGeom>
            <a:ln cmpd="sng">
              <a:solidFill>
                <a:srgbClr val="0099D8"/>
              </a:solidFill>
              <a:headEnd type="none"/>
              <a:tailEnd type="non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93627" name="AutoShape 59"/>
          <p:cNvSpPr>
            <a:spLocks noChangeArrowheads="1"/>
          </p:cNvSpPr>
          <p:nvPr/>
        </p:nvSpPr>
        <p:spPr bwMode="auto">
          <a:xfrm>
            <a:off x="5405439" y="1619250"/>
            <a:ext cx="1830387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工程表</a:t>
            </a:r>
          </a:p>
        </p:txBody>
      </p:sp>
      <p:sp>
        <p:nvSpPr>
          <p:cNvPr id="493628" name="AutoShape 60"/>
          <p:cNvSpPr>
            <a:spLocks noChangeArrowheads="1"/>
          </p:cNvSpPr>
          <p:nvPr/>
        </p:nvSpPr>
        <p:spPr bwMode="auto">
          <a:xfrm>
            <a:off x="5405439" y="2428875"/>
            <a:ext cx="1830387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员工表</a:t>
            </a:r>
          </a:p>
        </p:txBody>
      </p:sp>
      <p:sp>
        <p:nvSpPr>
          <p:cNvPr id="493629" name="AutoShape 61"/>
          <p:cNvSpPr>
            <a:spLocks noChangeArrowheads="1"/>
          </p:cNvSpPr>
          <p:nvPr/>
        </p:nvSpPr>
        <p:spPr bwMode="auto">
          <a:xfrm>
            <a:off x="5405439" y="3346847"/>
            <a:ext cx="1830387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职务表</a:t>
            </a:r>
          </a:p>
        </p:txBody>
      </p:sp>
      <p:sp>
        <p:nvSpPr>
          <p:cNvPr id="493630" name="AutoShape 62"/>
          <p:cNvSpPr>
            <a:spLocks noChangeArrowheads="1"/>
          </p:cNvSpPr>
          <p:nvPr/>
        </p:nvSpPr>
        <p:spPr bwMode="auto">
          <a:xfrm>
            <a:off x="5332414" y="4373166"/>
            <a:ext cx="1830387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工时表</a:t>
            </a:r>
          </a:p>
        </p:txBody>
      </p:sp>
      <p:graphicFrame>
        <p:nvGraphicFramePr>
          <p:cNvPr id="38" name="Group 29"/>
          <p:cNvGraphicFramePr>
            <a:graphicFrameLocks noGrp="1"/>
          </p:cNvGraphicFramePr>
          <p:nvPr/>
        </p:nvGraphicFramePr>
        <p:xfrm>
          <a:off x="1643043" y="1764652"/>
          <a:ext cx="2353917" cy="37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工程号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工程名称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" name="Group 29"/>
          <p:cNvGraphicFramePr>
            <a:graphicFrameLocks noGrp="1"/>
          </p:cNvGraphicFramePr>
          <p:nvPr/>
        </p:nvGraphicFramePr>
        <p:xfrm>
          <a:off x="1428729" y="2464593"/>
          <a:ext cx="3857651" cy="37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职务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Group 29"/>
          <p:cNvGraphicFramePr>
            <a:graphicFrameLocks noGrp="1"/>
          </p:cNvGraphicFramePr>
          <p:nvPr/>
        </p:nvGraphicFramePr>
        <p:xfrm>
          <a:off x="1428728" y="4393419"/>
          <a:ext cx="3643338" cy="37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工程号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工时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Group 29"/>
          <p:cNvGraphicFramePr>
            <a:graphicFrameLocks noGrp="1"/>
          </p:cNvGraphicFramePr>
          <p:nvPr/>
        </p:nvGraphicFramePr>
        <p:xfrm>
          <a:off x="1435090" y="3353250"/>
          <a:ext cx="3000396" cy="375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职务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1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小时工资率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3" name="组合 42"/>
          <p:cNvGrpSpPr/>
          <p:nvPr/>
        </p:nvGrpSpPr>
        <p:grpSpPr>
          <a:xfrm>
            <a:off x="251520" y="1098471"/>
            <a:ext cx="436880" cy="531495"/>
            <a:chOff x="3548698" y="2423160"/>
            <a:chExt cx="436880" cy="531495"/>
          </a:xfrm>
        </p:grpSpPr>
        <p:sp>
          <p:nvSpPr>
            <p:cNvPr id="44" name="TextBox 65"/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45" name="图片 44" descr="C:\Users\Lenovo\Desktop\icon\电脑.png电脑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9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627" grpId="0" animBg="1"/>
      <p:bldP spid="493628" grpId="0" animBg="1"/>
      <p:bldP spid="493629" grpId="0" animBg="1"/>
      <p:bldP spid="4936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规范化和性能的关系 </a:t>
            </a:r>
            <a:endParaRPr lang="zh-CN" altLang="en-US" dirty="0"/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987574"/>
            <a:ext cx="7762875" cy="3394075"/>
          </a:xfrm>
        </p:spPr>
        <p:txBody>
          <a:bodyPr/>
          <a:lstStyle/>
          <a:p>
            <a:r>
              <a:rPr lang="zh-CN" altLang="en-US" dirty="0"/>
              <a:t>为满足某种商业目标，数据库性能比规范化数据库更重要</a:t>
            </a:r>
          </a:p>
          <a:p>
            <a:pPr lvl="1"/>
            <a:r>
              <a:rPr lang="zh-CN" altLang="en-US" dirty="0"/>
              <a:t>通过在给定的表中添加额外的字段，以大量减少需要从中搜索信息所需的时间</a:t>
            </a:r>
          </a:p>
          <a:p>
            <a:pPr lvl="1"/>
            <a:r>
              <a:rPr lang="zh-CN" altLang="en-US" dirty="0"/>
              <a:t>通过在给定的表中插入计算列（如成绩总分），以方便查询</a:t>
            </a:r>
          </a:p>
          <a:p>
            <a:r>
              <a:rPr lang="zh-CN" altLang="en-US" dirty="0"/>
              <a:t>在数据规范化同时，要综合考虑数据库的性能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本课目标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学完本次课程后，你能够：</a:t>
            </a:r>
            <a:endParaRPr lang="en-US" altLang="zh-CN" dirty="0"/>
          </a:p>
          <a:p>
            <a:pPr lvl="1"/>
            <a:r>
              <a:rPr lang="zh-CN" altLang="en-GB" dirty="0"/>
              <a:t>了设计数据库的步骤</a:t>
            </a:r>
          </a:p>
          <a:p>
            <a:pPr lvl="1"/>
            <a:r>
              <a:rPr lang="zh-CN" altLang="en-GB" dirty="0"/>
              <a:t>掌握如何绘制数据库的</a:t>
            </a:r>
            <a:r>
              <a:rPr lang="en-GB" altLang="zh-CN" dirty="0"/>
              <a:t>E-R</a:t>
            </a:r>
            <a:r>
              <a:rPr lang="zh-CN" altLang="en-GB" dirty="0"/>
              <a:t>图</a:t>
            </a:r>
          </a:p>
          <a:p>
            <a:pPr lvl="1"/>
            <a:r>
              <a:rPr lang="zh-CN" altLang="en-GB" dirty="0"/>
              <a:t>掌握如何绘制数据库模型图</a:t>
            </a:r>
          </a:p>
          <a:p>
            <a:pPr lvl="1"/>
            <a:r>
              <a:rPr lang="zh-CN" altLang="en-GB" dirty="0"/>
              <a:t>使用三大范式实现数据库设计规范化</a:t>
            </a:r>
            <a:endParaRPr lang="en-GB" altLang="zh-CN" dirty="0"/>
          </a:p>
        </p:txBody>
      </p:sp>
      <p:pic>
        <p:nvPicPr>
          <p:cNvPr id="12" name="Picture 3" descr="C:\Users\Lenovo\Desktop\修改版\难点.png难点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88875" y="2605841"/>
            <a:ext cx="534035" cy="537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92280" y="2611239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34309" y="1779662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</a:t>
            </a:r>
            <a:r>
              <a:rPr lang="zh-CN" altLang="en-US" dirty="0"/>
              <a:t>：规范员工晋级数据库设计</a:t>
            </a:r>
            <a:r>
              <a:rPr lang="en-US" altLang="zh-CN" dirty="0"/>
              <a:t>2-1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dirty="0"/>
              <a:t>根据三大范式规范化员工晋级业务数据</a:t>
            </a:r>
          </a:p>
          <a:p>
            <a:pPr lvl="1"/>
            <a:r>
              <a:rPr lang="zh-CN" altLang="en-US" dirty="0"/>
              <a:t>为了保证应用程序的运行性能，对符合第三范式的数据库结构进行调整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3" name="Text Box 3"/>
          <p:cNvSpPr txBox="1">
            <a:spLocks noChangeArrowheads="1"/>
          </p:cNvSpPr>
          <p:nvPr/>
        </p:nvSpPr>
        <p:spPr bwMode="auto">
          <a:xfrm>
            <a:off x="8883069" y="900113"/>
            <a:ext cx="184731" cy="7694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r"/>
            <a:endParaRPr lang="zh-CN" altLang="en-US" sz="440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</a:t>
            </a:r>
            <a:r>
              <a:rPr lang="zh-CN" altLang="en-US" dirty="0"/>
              <a:t>：规范员工晋级数据库设计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18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990694"/>
            <a:ext cx="7762875" cy="3394075"/>
          </a:xfrm>
        </p:spPr>
        <p:txBody>
          <a:bodyPr/>
          <a:lstStyle/>
          <a:p>
            <a:r>
              <a:rPr lang="zh-CN" altLang="en-US" dirty="0"/>
              <a:t>实现思路</a:t>
            </a:r>
          </a:p>
          <a:p>
            <a:pPr lvl="1"/>
            <a:r>
              <a:rPr lang="zh-CN" altLang="en-US" dirty="0"/>
              <a:t>向各个表中插入数据，查看表中的每个属性列是否存在重复、插入异常、更新异常和删除异常</a:t>
            </a:r>
          </a:p>
          <a:p>
            <a:pPr lvl="1"/>
            <a:r>
              <a:rPr lang="zh-CN" altLang="en-US" dirty="0"/>
              <a:t>对照三大范式解决表中的异常问题</a:t>
            </a:r>
          </a:p>
          <a:p>
            <a:pPr lvl="2"/>
            <a:r>
              <a:rPr lang="zh-CN" altLang="en-US" dirty="0"/>
              <a:t>第一范式的目标是确保每列都是不可再分的最小数据单元</a:t>
            </a:r>
          </a:p>
          <a:p>
            <a:pPr lvl="2"/>
            <a:r>
              <a:rPr lang="zh-CN" altLang="en-US" dirty="0"/>
              <a:t>第二范式每要求一个表只描述一件事情</a:t>
            </a:r>
          </a:p>
          <a:p>
            <a:pPr lvl="2"/>
            <a:r>
              <a:rPr lang="zh-CN" altLang="en-US" dirty="0"/>
              <a:t>第三范式要求表中各列必须和主键直接相关，不能间接相关</a:t>
            </a:r>
          </a:p>
          <a:p>
            <a:r>
              <a:rPr lang="zh-CN" altLang="en-US" dirty="0"/>
              <a:t>对于不满足三大范式的表要进行表拆分</a:t>
            </a:r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  <p:sp>
        <p:nvSpPr>
          <p:cNvPr id="7" name="TextBox 65"/>
          <p:cNvSpPr txBox="1"/>
          <p:nvPr/>
        </p:nvSpPr>
        <p:spPr>
          <a:xfrm>
            <a:off x="251520" y="3982824"/>
            <a:ext cx="436880" cy="245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000" b="1" dirty="0">
                <a:solidFill>
                  <a:srgbClr val="0099D8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提示</a:t>
            </a:r>
          </a:p>
        </p:txBody>
      </p:sp>
      <p:pic>
        <p:nvPicPr>
          <p:cNvPr id="8" name="图片 7" descr="C:\Users\Lenovo\Desktop\icon\提示.png提示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2000" y="3607539"/>
            <a:ext cx="375920" cy="3759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设计数据库的步骤是什么？</a:t>
            </a:r>
            <a:endParaRPr lang="en-US" altLang="zh-CN"/>
          </a:p>
          <a:p>
            <a:r>
              <a:rPr lang="zh-CN" altLang="en-US"/>
              <a:t>概要、详细设计阶段设计数据库的步骤？</a:t>
            </a:r>
            <a:endParaRPr lang="en-US" altLang="zh-CN"/>
          </a:p>
          <a:p>
            <a:r>
              <a:rPr lang="zh-CN" altLang="en-US"/>
              <a:t>数据库设计的三大范式是什么？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zh-CN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2555" y="2835910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r>
              <a:rPr lang="en-US" altLang="zh-CN" dirty="0"/>
              <a:t>/34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12" y="1125980"/>
            <a:ext cx="2280301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948114" y="3397423"/>
            <a:ext cx="2444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4825510" y="3397422"/>
            <a:ext cx="2443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5979"/>
            <a:ext cx="2247632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r>
              <a:rPr lang="en-US" altLang="zh-CN" dirty="0"/>
              <a:t>/44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为什么需要设计</a:t>
            </a:r>
            <a:r>
              <a:rPr lang="zh-CN" altLang="en-US" dirty="0"/>
              <a:t>数据库</a:t>
            </a:r>
            <a:endParaRPr lang="en-US" altLang="zh-CN" dirty="0"/>
          </a:p>
        </p:txBody>
      </p:sp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良好的数据库设计</a:t>
            </a:r>
          </a:p>
          <a:p>
            <a:pPr lvl="1"/>
            <a:r>
              <a:rPr lang="zh-CN" altLang="en-US"/>
              <a:t>节省数据的存储空间</a:t>
            </a:r>
          </a:p>
          <a:p>
            <a:pPr lvl="1"/>
            <a:r>
              <a:rPr lang="zh-CN" altLang="en-US"/>
              <a:t>能够保证数据的完整性</a:t>
            </a:r>
          </a:p>
          <a:p>
            <a:pPr lvl="1"/>
            <a:r>
              <a:rPr lang="zh-CN" altLang="en-US"/>
              <a:t>方便进行数据库应用系统的开发</a:t>
            </a:r>
          </a:p>
          <a:p>
            <a:pPr lvl="1"/>
            <a:endParaRPr lang="zh-CN" altLang="en-US"/>
          </a:p>
          <a:p>
            <a:r>
              <a:rPr lang="zh-CN" altLang="en-US"/>
              <a:t>糟糕的数据库设计</a:t>
            </a:r>
          </a:p>
          <a:p>
            <a:pPr lvl="1"/>
            <a:r>
              <a:rPr lang="zh-CN" altLang="en-US"/>
              <a:t>数据冗余、存储空间浪费</a:t>
            </a:r>
          </a:p>
          <a:p>
            <a:pPr lvl="1"/>
            <a:r>
              <a:rPr lang="zh-CN" altLang="en-US"/>
              <a:t>内存空间浪费</a:t>
            </a:r>
          </a:p>
          <a:p>
            <a:pPr lvl="1"/>
            <a:r>
              <a:rPr lang="zh-CN" altLang="en-US"/>
              <a:t>数据更新和插入的异常</a:t>
            </a:r>
          </a:p>
          <a:p>
            <a:endParaRPr lang="zh-CN" altLang="en-US" dirty="0"/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974835" y="3401076"/>
            <a:ext cx="3343275" cy="332006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修建茅屋需要设计吗？</a:t>
            </a:r>
          </a:p>
        </p:txBody>
      </p:sp>
      <p:pic>
        <p:nvPicPr>
          <p:cNvPr id="5038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6938" y="1581187"/>
            <a:ext cx="3314700" cy="174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3814" name="AutoShape 6"/>
          <p:cNvSpPr>
            <a:spLocks noChangeArrowheads="1"/>
          </p:cNvSpPr>
          <p:nvPr/>
        </p:nvSpPr>
        <p:spPr bwMode="auto">
          <a:xfrm>
            <a:off x="5346700" y="3398044"/>
            <a:ext cx="3200400" cy="332006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修建大厦需要设计吗？</a:t>
            </a:r>
          </a:p>
        </p:txBody>
      </p:sp>
      <p:sp>
        <p:nvSpPr>
          <p:cNvPr id="503815" name="AutoShape 7"/>
          <p:cNvSpPr>
            <a:spLocks noChangeArrowheads="1"/>
          </p:cNvSpPr>
          <p:nvPr/>
        </p:nvSpPr>
        <p:spPr bwMode="auto">
          <a:xfrm>
            <a:off x="1476376" y="4300537"/>
            <a:ext cx="5688013" cy="40862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b="1" dirty="0">
                <a:solidFill>
                  <a:schemeClr val="bg1"/>
                </a:solidFill>
                <a:ea typeface="黑体" panose="02010609060101010101" pitchFamily="49" charset="-122"/>
              </a:rPr>
              <a:t>结论：当数据库比较复杂时我们需要设计数据库</a:t>
            </a:r>
          </a:p>
        </p:txBody>
      </p:sp>
      <p:pic>
        <p:nvPicPr>
          <p:cNvPr id="503816" name="Picture 8" descr="hibuilding2_0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163" y="1526381"/>
            <a:ext cx="3154362" cy="1772841"/>
          </a:xfrm>
          <a:prstGeom prst="rect">
            <a:avLst/>
          </a:prstGeom>
          <a:noFill/>
        </p:spPr>
      </p:pic>
      <p:pic>
        <p:nvPicPr>
          <p:cNvPr id="503817" name="Picture 9" descr="mone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9700" y="735807"/>
            <a:ext cx="3671888" cy="1060847"/>
          </a:xfrm>
          <a:prstGeom prst="rect">
            <a:avLst/>
          </a:prstGeom>
          <a:noFill/>
        </p:spPr>
      </p:pic>
      <p:pic>
        <p:nvPicPr>
          <p:cNvPr id="503818" name="Picture 10" descr="打扫钞票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84888" y="2247900"/>
            <a:ext cx="1992312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0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3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03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3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0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1" grpId="0" build="p"/>
      <p:bldP spid="503812" grpId="0" animBg="1"/>
      <p:bldP spid="503812" grpId="1" animBg="1"/>
      <p:bldP spid="503814" grpId="0" animBg="1"/>
      <p:bldP spid="503814" grpId="1" animBg="1"/>
      <p:bldP spid="503815" grpId="0" animBg="1"/>
      <p:bldP spid="5038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软件项目开发周期中数据库设计 </a:t>
            </a:r>
          </a:p>
        </p:txBody>
      </p:sp>
      <p:sp>
        <p:nvSpPr>
          <p:cNvPr id="505859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2346027"/>
            <a:ext cx="7762875" cy="2601987"/>
          </a:xfrm>
        </p:spPr>
        <p:txBody>
          <a:bodyPr/>
          <a:lstStyle/>
          <a:p>
            <a:r>
              <a:rPr lang="en-GB" altLang="zh-CN" sz="2000" dirty="0" err="1"/>
              <a:t>需求分析阶段</a:t>
            </a:r>
            <a:r>
              <a:rPr lang="zh-CN" altLang="en-GB" sz="2000" dirty="0"/>
              <a:t>：分析客户的业务和数据处理需求</a:t>
            </a:r>
            <a:endParaRPr lang="en-GB" altLang="zh-CN" sz="2000" dirty="0"/>
          </a:p>
          <a:p>
            <a:r>
              <a:rPr lang="en-GB" altLang="zh-CN" sz="2000" dirty="0" err="1"/>
              <a:t>概要设计阶段</a:t>
            </a:r>
            <a:r>
              <a:rPr lang="zh-CN" altLang="en-GB" sz="2000" dirty="0"/>
              <a:t>：设计数据库的</a:t>
            </a:r>
            <a:r>
              <a:rPr lang="en-GB" altLang="zh-CN" sz="2000" dirty="0"/>
              <a:t>E-R</a:t>
            </a:r>
            <a:r>
              <a:rPr lang="zh-CN" altLang="en-GB" sz="2000" dirty="0"/>
              <a:t>模型图，确认需求信息的正确和完整</a:t>
            </a:r>
            <a:endParaRPr lang="en-GB" altLang="zh-CN" sz="2000" dirty="0"/>
          </a:p>
          <a:p>
            <a:r>
              <a:rPr lang="en-GB" altLang="zh-CN" sz="2000" dirty="0" err="1"/>
              <a:t>详细设计阶段</a:t>
            </a:r>
            <a:r>
              <a:rPr lang="zh-CN" altLang="en-GB" sz="2000" dirty="0"/>
              <a:t>：应用三大范式审核数据库结构</a:t>
            </a:r>
            <a:endParaRPr lang="en-GB" altLang="zh-CN" sz="2000" dirty="0"/>
          </a:p>
          <a:p>
            <a:r>
              <a:rPr lang="zh-CN" altLang="en-US" sz="2000" dirty="0"/>
              <a:t>代码编写阶段：物理实现数据库，编码实现应用</a:t>
            </a:r>
          </a:p>
          <a:p>
            <a:r>
              <a:rPr lang="zh-CN" altLang="en-US" sz="2000" dirty="0"/>
              <a:t>软件测试阶段：</a:t>
            </a:r>
            <a:r>
              <a:rPr lang="en-US" altLang="zh-CN" sz="2000" dirty="0"/>
              <a:t>……</a:t>
            </a:r>
          </a:p>
          <a:p>
            <a:r>
              <a:rPr lang="zh-CN" altLang="en-US" sz="2000" dirty="0"/>
              <a:t>安装部署：</a:t>
            </a:r>
            <a:r>
              <a:rPr lang="en-US" altLang="zh-CN" sz="2000" dirty="0"/>
              <a:t>……</a:t>
            </a:r>
            <a:endParaRPr lang="zh-CN" altLang="en-US" sz="2000" dirty="0"/>
          </a:p>
        </p:txBody>
      </p:sp>
      <p:grpSp>
        <p:nvGrpSpPr>
          <p:cNvPr id="2" name="Group 27"/>
          <p:cNvGrpSpPr/>
          <p:nvPr/>
        </p:nvGrpSpPr>
        <p:grpSpPr bwMode="auto">
          <a:xfrm>
            <a:off x="323851" y="941785"/>
            <a:ext cx="2016125" cy="1357313"/>
            <a:chOff x="68" y="2333"/>
            <a:chExt cx="1270" cy="1140"/>
          </a:xfrm>
        </p:grpSpPr>
        <p:pic>
          <p:nvPicPr>
            <p:cNvPr id="505884" name="Picture 28" descr="世界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8" y="2523"/>
              <a:ext cx="1270" cy="950"/>
            </a:xfrm>
            <a:prstGeom prst="rect">
              <a:avLst/>
            </a:prstGeom>
            <a:noFill/>
            <a:effectLst/>
          </p:spPr>
        </p:pic>
        <p:sp>
          <p:nvSpPr>
            <p:cNvPr id="505885" name="Text Box 29"/>
            <p:cNvSpPr txBox="1">
              <a:spLocks noChangeArrowheads="1"/>
            </p:cNvSpPr>
            <p:nvPr/>
          </p:nvSpPr>
          <p:spPr bwMode="auto">
            <a:xfrm>
              <a:off x="340" y="2333"/>
              <a:ext cx="765" cy="3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zh-CN" altLang="en-US" dirty="0">
                  <a:ea typeface="黑体" panose="02010609060101010101" pitchFamily="49" charset="-122"/>
                </a:rPr>
                <a:t>现实世界  </a:t>
              </a:r>
            </a:p>
          </p:txBody>
        </p:sp>
      </p:grpSp>
      <p:grpSp>
        <p:nvGrpSpPr>
          <p:cNvPr id="3" name="Group 30"/>
          <p:cNvGrpSpPr/>
          <p:nvPr/>
        </p:nvGrpSpPr>
        <p:grpSpPr bwMode="auto">
          <a:xfrm>
            <a:off x="2308216" y="1491859"/>
            <a:ext cx="835025" cy="536973"/>
            <a:chOff x="1271" y="2752"/>
            <a:chExt cx="526" cy="451"/>
          </a:xfrm>
        </p:grpSpPr>
        <p:sp>
          <p:nvSpPr>
            <p:cNvPr id="505887" name="AutoShape 31"/>
            <p:cNvSpPr>
              <a:spLocks noChangeArrowheads="1"/>
            </p:cNvSpPr>
            <p:nvPr/>
          </p:nvSpPr>
          <p:spPr bwMode="auto">
            <a:xfrm>
              <a:off x="1338" y="2976"/>
              <a:ext cx="453" cy="227"/>
            </a:xfrm>
            <a:prstGeom prst="rightArrow">
              <a:avLst>
                <a:gd name="adj1" fmla="val 50000"/>
                <a:gd name="adj2" fmla="val 49890"/>
              </a:avLst>
            </a:prstGeom>
            <a:solidFill>
              <a:schemeClr val="accent5">
                <a:lumMod val="50000"/>
              </a:schemeClr>
            </a:solidFill>
            <a:ln cmpd="sng">
              <a:solidFill>
                <a:schemeClr val="accent5">
                  <a:lumMod val="50000"/>
                </a:schemeClr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5888" name="Text Box 32"/>
            <p:cNvSpPr txBox="1">
              <a:spLocks noChangeArrowheads="1"/>
            </p:cNvSpPr>
            <p:nvPr/>
          </p:nvSpPr>
          <p:spPr bwMode="auto">
            <a:xfrm>
              <a:off x="1271" y="2752"/>
              <a:ext cx="526" cy="231"/>
            </a:xfrm>
            <a:prstGeom prst="rect">
              <a:avLst/>
            </a:prstGeom>
            <a:no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r>
                <a:rPr lang="zh-CN" altLang="en-US" dirty="0">
                  <a:latin typeface="+mn-lt"/>
                  <a:ea typeface="+mn-ea"/>
                </a:rPr>
                <a:t>建模   </a:t>
              </a:r>
            </a:p>
          </p:txBody>
        </p:sp>
      </p:grpSp>
      <p:grpSp>
        <p:nvGrpSpPr>
          <p:cNvPr id="4" name="Group 56"/>
          <p:cNvGrpSpPr/>
          <p:nvPr/>
        </p:nvGrpSpPr>
        <p:grpSpPr bwMode="auto">
          <a:xfrm>
            <a:off x="3132138" y="1000125"/>
            <a:ext cx="1727200" cy="1245394"/>
            <a:chOff x="1973" y="840"/>
            <a:chExt cx="1088" cy="1046"/>
          </a:xfrm>
        </p:grpSpPr>
        <p:grpSp>
          <p:nvGrpSpPr>
            <p:cNvPr id="5" name="Group 34"/>
            <p:cNvGrpSpPr/>
            <p:nvPr/>
          </p:nvGrpSpPr>
          <p:grpSpPr bwMode="auto">
            <a:xfrm>
              <a:off x="1973" y="1226"/>
              <a:ext cx="1088" cy="660"/>
              <a:chOff x="1809" y="2750"/>
              <a:chExt cx="1116" cy="635"/>
            </a:xfrm>
          </p:grpSpPr>
          <p:sp>
            <p:nvSpPr>
              <p:cNvPr id="505891" name="Line 35"/>
              <p:cNvSpPr>
                <a:spLocks noChangeShapeType="1"/>
              </p:cNvSpPr>
              <p:nvPr/>
            </p:nvSpPr>
            <p:spPr bwMode="auto">
              <a:xfrm>
                <a:off x="2109" y="3318"/>
                <a:ext cx="49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5892" name="Line 36"/>
              <p:cNvSpPr>
                <a:spLocks noChangeShapeType="1"/>
              </p:cNvSpPr>
              <p:nvPr/>
            </p:nvSpPr>
            <p:spPr bwMode="auto">
              <a:xfrm>
                <a:off x="1973" y="2886"/>
                <a:ext cx="0" cy="3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5893" name="Rectangle 37"/>
              <p:cNvSpPr>
                <a:spLocks noChangeArrowheads="1"/>
              </p:cNvSpPr>
              <p:nvPr/>
            </p:nvSpPr>
            <p:spPr bwMode="auto">
              <a:xfrm>
                <a:off x="1809" y="2750"/>
                <a:ext cx="318" cy="136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6350" algn="ctr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5894" name="Rectangle 38"/>
              <p:cNvSpPr>
                <a:spLocks noChangeArrowheads="1"/>
              </p:cNvSpPr>
              <p:nvPr/>
            </p:nvSpPr>
            <p:spPr bwMode="auto">
              <a:xfrm>
                <a:off x="1809" y="3249"/>
                <a:ext cx="318" cy="136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6350" algn="ctr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5895" name="AutoShape 39"/>
              <p:cNvSpPr>
                <a:spLocks noChangeArrowheads="1"/>
              </p:cNvSpPr>
              <p:nvPr/>
            </p:nvSpPr>
            <p:spPr bwMode="auto">
              <a:xfrm>
                <a:off x="1837" y="3022"/>
                <a:ext cx="272" cy="136"/>
              </a:xfrm>
              <a:prstGeom prst="flowChartDecision">
                <a:avLst/>
              </a:prstGeom>
              <a:gradFill rotWithShape="1">
                <a:gsLst>
                  <a:gs pos="0">
                    <a:srgbClr val="00CC66"/>
                  </a:gs>
                  <a:gs pos="100000">
                    <a:schemeClr val="bg1"/>
                  </a:gs>
                </a:gsLst>
                <a:lin ang="5400000" scaled="1"/>
              </a:gradFill>
              <a:ln w="9525" algn="ctr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5896" name="AutoShape 40"/>
              <p:cNvSpPr>
                <a:spLocks noChangeArrowheads="1"/>
              </p:cNvSpPr>
              <p:nvPr/>
            </p:nvSpPr>
            <p:spPr bwMode="auto">
              <a:xfrm>
                <a:off x="2245" y="3249"/>
                <a:ext cx="272" cy="136"/>
              </a:xfrm>
              <a:prstGeom prst="flowChartDecision">
                <a:avLst/>
              </a:prstGeom>
              <a:gradFill rotWithShape="1">
                <a:gsLst>
                  <a:gs pos="0">
                    <a:srgbClr val="00CC66"/>
                  </a:gs>
                  <a:gs pos="100000">
                    <a:schemeClr val="bg1"/>
                  </a:gs>
                </a:gsLst>
                <a:lin ang="5400000" scaled="1"/>
              </a:gradFill>
              <a:ln w="9525" algn="ctr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5897" name="Rectangle 41"/>
              <p:cNvSpPr>
                <a:spLocks noChangeArrowheads="1"/>
              </p:cNvSpPr>
              <p:nvPr/>
            </p:nvSpPr>
            <p:spPr bwMode="auto">
              <a:xfrm>
                <a:off x="2607" y="3249"/>
                <a:ext cx="318" cy="136"/>
              </a:xfrm>
              <a:prstGeom prst="rect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6350" algn="ctr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05898" name="Text Box 42"/>
            <p:cNvSpPr txBox="1">
              <a:spLocks noChangeArrowheads="1"/>
            </p:cNvSpPr>
            <p:nvPr/>
          </p:nvSpPr>
          <p:spPr bwMode="auto">
            <a:xfrm>
              <a:off x="1973" y="840"/>
              <a:ext cx="892" cy="3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l"/>
              <a:r>
                <a:rPr lang="zh-CN" altLang="en-US">
                  <a:ea typeface="黑体" panose="02010609060101010101" pitchFamily="49" charset="-122"/>
                </a:rPr>
                <a:t>信息世界 </a:t>
              </a:r>
            </a:p>
          </p:txBody>
        </p:sp>
      </p:grpSp>
      <p:grpSp>
        <p:nvGrpSpPr>
          <p:cNvPr id="6" name="Group 43"/>
          <p:cNvGrpSpPr/>
          <p:nvPr/>
        </p:nvGrpSpPr>
        <p:grpSpPr bwMode="auto">
          <a:xfrm>
            <a:off x="4643438" y="1491855"/>
            <a:ext cx="982662" cy="591740"/>
            <a:chOff x="2789" y="2752"/>
            <a:chExt cx="619" cy="497"/>
          </a:xfrm>
        </p:grpSpPr>
        <p:sp>
          <p:nvSpPr>
            <p:cNvPr id="505900" name="Text Box 44"/>
            <p:cNvSpPr txBox="1">
              <a:spLocks noChangeArrowheads="1"/>
            </p:cNvSpPr>
            <p:nvPr/>
          </p:nvSpPr>
          <p:spPr bwMode="auto">
            <a:xfrm>
              <a:off x="2789" y="2752"/>
              <a:ext cx="619" cy="310"/>
            </a:xfrm>
            <a:prstGeom prst="rect">
              <a:avLst/>
            </a:prstGeom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/>
            <a:p>
              <a:pPr algn="l"/>
              <a:r>
                <a:rPr lang="zh-CN" altLang="en-US" dirty="0">
                  <a:ea typeface="黑体" panose="02010609060101010101" pitchFamily="49" charset="-122"/>
                </a:rPr>
                <a:t>规范化  </a:t>
              </a:r>
            </a:p>
          </p:txBody>
        </p:sp>
        <p:sp>
          <p:nvSpPr>
            <p:cNvPr id="505901" name="AutoShape 45"/>
            <p:cNvSpPr>
              <a:spLocks noChangeArrowheads="1"/>
            </p:cNvSpPr>
            <p:nvPr/>
          </p:nvSpPr>
          <p:spPr bwMode="auto">
            <a:xfrm>
              <a:off x="2880" y="3022"/>
              <a:ext cx="499" cy="227"/>
            </a:xfrm>
            <a:prstGeom prst="rightArrow">
              <a:avLst>
                <a:gd name="adj1" fmla="val 50000"/>
                <a:gd name="adj2" fmla="val 54956"/>
              </a:avLst>
            </a:prstGeom>
            <a:solidFill>
              <a:schemeClr val="accent5">
                <a:lumMod val="50000"/>
              </a:schemeClr>
            </a:solidFill>
            <a:ln cmpd="sng">
              <a:solidFill>
                <a:schemeClr val="accent5">
                  <a:lumMod val="50000"/>
                </a:schemeClr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46"/>
          <p:cNvGrpSpPr/>
          <p:nvPr/>
        </p:nvGrpSpPr>
        <p:grpSpPr bwMode="auto">
          <a:xfrm>
            <a:off x="7019925" y="1566863"/>
            <a:ext cx="846138" cy="516731"/>
            <a:chOff x="4252" y="2815"/>
            <a:chExt cx="533" cy="434"/>
          </a:xfrm>
        </p:grpSpPr>
        <p:sp>
          <p:nvSpPr>
            <p:cNvPr id="505903" name="Text Box 47"/>
            <p:cNvSpPr txBox="1">
              <a:spLocks noChangeArrowheads="1"/>
            </p:cNvSpPr>
            <p:nvPr/>
          </p:nvSpPr>
          <p:spPr bwMode="auto">
            <a:xfrm>
              <a:off x="4252" y="2815"/>
              <a:ext cx="486" cy="231"/>
            </a:xfrm>
            <a:prstGeom prst="rect">
              <a:avLst/>
            </a:prstGeom>
            <a:noFill/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r>
                <a:rPr lang="zh-CN" altLang="en-US" dirty="0">
                  <a:latin typeface="+mn-lt"/>
                  <a:ea typeface="+mn-ea"/>
                </a:rPr>
                <a:t>构建  </a:t>
              </a:r>
            </a:p>
          </p:txBody>
        </p:sp>
        <p:sp>
          <p:nvSpPr>
            <p:cNvPr id="505904" name="AutoShape 48"/>
            <p:cNvSpPr>
              <a:spLocks noChangeArrowheads="1"/>
            </p:cNvSpPr>
            <p:nvPr/>
          </p:nvSpPr>
          <p:spPr bwMode="auto">
            <a:xfrm>
              <a:off x="4297" y="3022"/>
              <a:ext cx="488" cy="227"/>
            </a:xfrm>
            <a:prstGeom prst="rightArrow">
              <a:avLst>
                <a:gd name="adj1" fmla="val 50000"/>
                <a:gd name="adj2" fmla="val 53744"/>
              </a:avLst>
            </a:prstGeom>
            <a:solidFill>
              <a:schemeClr val="accent5">
                <a:lumMod val="50000"/>
              </a:schemeClr>
            </a:solidFill>
            <a:ln cmpd="sng">
              <a:solidFill>
                <a:schemeClr val="accent5">
                  <a:lumMod val="50000"/>
                </a:schemeClr>
              </a:solidFill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505908" name="AutoShape 52"/>
          <p:cNvSpPr>
            <a:spLocks noChangeArrowheads="1"/>
          </p:cNvSpPr>
          <p:nvPr/>
        </p:nvSpPr>
        <p:spPr bwMode="auto">
          <a:xfrm>
            <a:off x="8027988" y="1437085"/>
            <a:ext cx="1008062" cy="810815"/>
          </a:xfrm>
          <a:prstGeom prst="can">
            <a:avLst>
              <a:gd name="adj" fmla="val 33355"/>
            </a:avLst>
          </a:prstGeom>
          <a:gradFill rotWithShape="0">
            <a:gsLst>
              <a:gs pos="0">
                <a:schemeClr val="tx2"/>
              </a:gs>
              <a:gs pos="50000">
                <a:srgbClr val="0066FF"/>
              </a:gs>
              <a:gs pos="100000">
                <a:schemeClr val="tx2"/>
              </a:gs>
            </a:gsLst>
            <a:lin ang="0" scaled="1"/>
          </a:gradFill>
          <a:ln w="19050" cap="rnd">
            <a:solidFill>
              <a:srgbClr val="33CCCC"/>
            </a:solidFill>
            <a:rou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0" hangingPunct="0"/>
            <a:r>
              <a:rPr lang="zh-CN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 据 库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anose="02010600030101010101" pitchFamily="2" charset="-122"/>
            </a:endParaRPr>
          </a:p>
        </p:txBody>
      </p:sp>
      <p:grpSp>
        <p:nvGrpSpPr>
          <p:cNvPr id="8" name="Group 55"/>
          <p:cNvGrpSpPr/>
          <p:nvPr/>
        </p:nvGrpSpPr>
        <p:grpSpPr bwMode="auto">
          <a:xfrm>
            <a:off x="5651503" y="1059659"/>
            <a:ext cx="1674813" cy="1133476"/>
            <a:chOff x="3488" y="845"/>
            <a:chExt cx="1055" cy="952"/>
          </a:xfrm>
        </p:grpSpPr>
        <p:sp>
          <p:nvSpPr>
            <p:cNvPr id="505906" name="Text Box 50"/>
            <p:cNvSpPr txBox="1">
              <a:spLocks noChangeArrowheads="1"/>
            </p:cNvSpPr>
            <p:nvPr/>
          </p:nvSpPr>
          <p:spPr bwMode="auto">
            <a:xfrm>
              <a:off x="3488" y="845"/>
              <a:ext cx="1055" cy="3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zh-CN" altLang="en-US" dirty="0">
                  <a:ea typeface="黑体" panose="02010609060101010101" pitchFamily="49" charset="-122"/>
                </a:rPr>
                <a:t>数据库模型图  </a:t>
              </a:r>
              <a:endParaRPr lang="en-US" altLang="zh-CN" dirty="0">
                <a:ea typeface="黑体" panose="02010609060101010101" pitchFamily="49" charset="-122"/>
              </a:endParaRPr>
            </a:p>
          </p:txBody>
        </p:sp>
        <p:pic>
          <p:nvPicPr>
            <p:cNvPr id="505909" name="Picture 5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45" y="1329"/>
              <a:ext cx="771" cy="468"/>
            </a:xfrm>
            <a:prstGeom prst="rect">
              <a:avLst/>
            </a:prstGeom>
            <a:noFill/>
          </p:spPr>
        </p:pic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5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0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5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5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5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05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9" grpId="0" build="p"/>
      <p:bldP spid="50590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设计数据库的步骤</a:t>
            </a:r>
            <a:endParaRPr lang="en-US" altLang="zh-CN" dirty="0"/>
          </a:p>
        </p:txBody>
      </p:sp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 err="1"/>
              <a:t>收集信息</a:t>
            </a:r>
            <a:endParaRPr lang="zh-CN" altLang="en-GB" dirty="0"/>
          </a:p>
          <a:p>
            <a:pPr lvl="1"/>
            <a:r>
              <a:rPr lang="zh-CN" altLang="en-GB" dirty="0"/>
              <a:t>与该系统有关人员进行交流、座谈，充分了解用户需求，理解数据库需要完成的任务</a:t>
            </a:r>
            <a:endParaRPr lang="en-GB" altLang="zh-CN" dirty="0"/>
          </a:p>
          <a:p>
            <a:r>
              <a:rPr lang="en-GB" altLang="zh-CN" dirty="0" err="1"/>
              <a:t>标识</a:t>
            </a:r>
            <a:r>
              <a:rPr lang="zh-CN" altLang="en-GB" dirty="0"/>
              <a:t>实体</a:t>
            </a:r>
            <a:r>
              <a:rPr lang="en-GB" altLang="zh-CN" dirty="0"/>
              <a:t> </a:t>
            </a:r>
            <a:r>
              <a:rPr lang="zh-CN" altLang="en-GB" dirty="0"/>
              <a:t>（</a:t>
            </a:r>
            <a:r>
              <a:rPr lang="en-GB" altLang="zh-CN" dirty="0"/>
              <a:t>Entity</a:t>
            </a:r>
            <a:r>
              <a:rPr lang="zh-CN" altLang="en-GB" dirty="0"/>
              <a:t>）</a:t>
            </a:r>
          </a:p>
          <a:p>
            <a:pPr lvl="1"/>
            <a:r>
              <a:rPr lang="zh-CN" altLang="en-US" dirty="0"/>
              <a:t>标识数据库要管理的关键对象或实体，实体一般是名词</a:t>
            </a:r>
            <a:endParaRPr lang="en-US" altLang="zh-CN" dirty="0"/>
          </a:p>
          <a:p>
            <a:r>
              <a:rPr lang="en-GB" altLang="zh-CN" dirty="0" err="1"/>
              <a:t>标识</a:t>
            </a:r>
            <a:r>
              <a:rPr lang="zh-CN" altLang="en-GB" dirty="0"/>
              <a:t>每个实体的属性（</a:t>
            </a:r>
            <a:r>
              <a:rPr lang="en-GB" altLang="zh-CN" dirty="0"/>
              <a:t>Attribute</a:t>
            </a:r>
            <a:r>
              <a:rPr lang="zh-CN" altLang="en-GB" dirty="0"/>
              <a:t>）</a:t>
            </a:r>
            <a:endParaRPr lang="zh-CN" altLang="en-US" dirty="0"/>
          </a:p>
          <a:p>
            <a:r>
              <a:rPr lang="en-GB" altLang="zh-CN" dirty="0" err="1"/>
              <a:t>标识</a:t>
            </a:r>
            <a:r>
              <a:rPr lang="zh-CN" altLang="en-GB" dirty="0"/>
              <a:t>实体之间的关系（</a:t>
            </a:r>
            <a:r>
              <a:rPr lang="en-GB" altLang="zh-CN" dirty="0"/>
              <a:t>Relationship</a:t>
            </a:r>
            <a:r>
              <a:rPr lang="zh-CN" altLang="en-GB" dirty="0"/>
              <a:t>）</a:t>
            </a:r>
            <a:endParaRPr lang="en-GB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09956" name="AutoShape 4"/>
          <p:cNvSpPr>
            <a:spLocks noChangeArrowheads="1"/>
          </p:cNvSpPr>
          <p:nvPr/>
        </p:nvSpPr>
        <p:spPr bwMode="gray">
          <a:xfrm>
            <a:off x="900113" y="2432447"/>
            <a:ext cx="8064500" cy="923330"/>
          </a:xfrm>
          <a:prstGeom prst="roundRect">
            <a:avLst>
              <a:gd name="adj" fmla="val 0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酒店管理系统的基本功能：</a:t>
            </a:r>
          </a:p>
          <a:p>
            <a:pPr marL="224155" indent="-224155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旅客办理入住手续：后台数据库需要存放入住客人的信息和客房信息</a:t>
            </a:r>
          </a:p>
          <a:p>
            <a:pPr marL="224155" indent="-224155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客房信息：后台数据库需要存放客房的相关信息，如客房号、床位数、价格等 </a:t>
            </a:r>
          </a:p>
          <a:p>
            <a:pPr marL="224155" indent="-224155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客房管理：后台数据库需要保存客房类型信息和客房当前状态信息</a:t>
            </a:r>
            <a:endParaRPr lang="en-US" altLang="zh-CN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09957" name="AutoShape 5"/>
          <p:cNvSpPr>
            <a:spLocks noChangeArrowheads="1"/>
          </p:cNvSpPr>
          <p:nvPr/>
        </p:nvSpPr>
        <p:spPr bwMode="gray">
          <a:xfrm>
            <a:off x="900113" y="3379919"/>
            <a:ext cx="7632700" cy="830997"/>
          </a:xfrm>
          <a:prstGeom prst="roundRect">
            <a:avLst>
              <a:gd name="adj" fmla="val 0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fontAlgn="base"/>
            <a:r>
              <a:rPr lang="zh-CN" altLang="en-US" sz="1600" b="1" dirty="0">
                <a:solidFill>
                  <a:schemeClr val="bg1"/>
                </a:solidFill>
                <a:ea typeface="黑体" panose="02010609060101010101" pitchFamily="49" charset="-122"/>
              </a:rPr>
              <a:t>酒店管理系统中的实体：</a:t>
            </a:r>
          </a:p>
          <a:p>
            <a:pPr marL="224155" indent="-224155" fontAlgn="base"/>
            <a:r>
              <a:rPr lang="zh-CN" altLang="en-US" sz="1600" b="1" dirty="0">
                <a:solidFill>
                  <a:schemeClr val="bg1"/>
                </a:solidFill>
                <a:ea typeface="黑体" panose="02010609060101010101" pitchFamily="49" charset="-122"/>
              </a:rPr>
              <a:t>客人：入住酒店的旅客。办理入住手续时，需要填写客人的信息</a:t>
            </a:r>
          </a:p>
          <a:p>
            <a:pPr marL="224155" indent="-224155" fontAlgn="base"/>
            <a:r>
              <a:rPr lang="zh-CN" altLang="en-US" sz="1600" b="1" dirty="0">
                <a:solidFill>
                  <a:schemeClr val="bg1"/>
                </a:solidFill>
                <a:ea typeface="黑体" panose="02010609060101010101" pitchFamily="49" charset="-122"/>
              </a:rPr>
              <a:t>客房：酒店为客人提供休息的房间</a:t>
            </a:r>
            <a:endParaRPr lang="en-US" altLang="zh-CN" sz="1600" b="1" dirty="0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509972" name="AutoShape 20"/>
          <p:cNvSpPr>
            <a:spLocks noChangeArrowheads="1"/>
          </p:cNvSpPr>
          <p:nvPr/>
        </p:nvSpPr>
        <p:spPr bwMode="gray">
          <a:xfrm>
            <a:off x="971551" y="3936127"/>
            <a:ext cx="6480770" cy="507831"/>
          </a:xfrm>
          <a:prstGeom prst="roundRect">
            <a:avLst>
              <a:gd name="adj" fmla="val 1396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酒店管理系统中实体之间关系：</a:t>
            </a:r>
          </a:p>
          <a:p>
            <a:pPr marL="224155" indent="-224155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客房和客人有主从关系：表明客人入住的房间</a:t>
            </a:r>
          </a:p>
        </p:txBody>
      </p:sp>
      <p:grpSp>
        <p:nvGrpSpPr>
          <p:cNvPr id="2" name="Group 24"/>
          <p:cNvGrpSpPr/>
          <p:nvPr/>
        </p:nvGrpSpPr>
        <p:grpSpPr bwMode="auto">
          <a:xfrm>
            <a:off x="2285984" y="3428582"/>
            <a:ext cx="4643594" cy="1620670"/>
            <a:chOff x="1170" y="3070"/>
            <a:chExt cx="2799" cy="1131"/>
          </a:xfrm>
        </p:grpSpPr>
        <p:sp>
          <p:nvSpPr>
            <p:cNvPr id="509960" name="AutoShape 8"/>
            <p:cNvSpPr>
              <a:spLocks noChangeArrowheads="1"/>
            </p:cNvSpPr>
            <p:nvPr/>
          </p:nvSpPr>
          <p:spPr bwMode="gray">
            <a:xfrm>
              <a:off x="1187" y="3070"/>
              <a:ext cx="1294" cy="1131"/>
            </a:xfrm>
            <a:prstGeom prst="roundRect">
              <a:avLst>
                <a:gd name="adj" fmla="val 8037"/>
              </a:avLst>
            </a:prstGeom>
            <a:solidFill>
              <a:srgbClr val="009ADA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224155" indent="-224155" algn="ctr" fontAlgn="base"/>
              <a:r>
                <a:rPr lang="zh-CN" altLang="en-US" sz="1350" b="1" dirty="0">
                  <a:solidFill>
                    <a:schemeClr val="bg1"/>
                  </a:solidFill>
                  <a:ea typeface="黑体" panose="02010609060101010101" pitchFamily="49" charset="-122"/>
                </a:rPr>
                <a:t>客人信息</a:t>
              </a:r>
              <a:endPara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endParaRPr>
            </a:p>
            <a:p>
              <a:pPr marL="224155" indent="-224155" algn="ctr" fontAlgn="base"/>
              <a:endPara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endParaRPr>
            </a:p>
            <a:p>
              <a:pPr marL="224155" indent="-224155" algn="ctr" fontAlgn="base"/>
              <a:r>
                <a:rPr lang="zh-CN" altLang="en-US" sz="1350" b="1" dirty="0">
                  <a:solidFill>
                    <a:schemeClr val="bg1"/>
                  </a:solidFill>
                  <a:ea typeface="黑体" panose="02010609060101010101" pitchFamily="49" charset="-122"/>
                </a:rPr>
                <a:t>客人编号</a:t>
              </a:r>
              <a:endPara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endParaRPr>
            </a:p>
            <a:p>
              <a:pPr marL="224155" indent="-224155" algn="ctr" fontAlgn="base"/>
              <a:r>
                <a:rPr lang="zh-CN" altLang="en-US" sz="1350" b="1" dirty="0">
                  <a:solidFill>
                    <a:schemeClr val="bg1"/>
                  </a:solidFill>
                  <a:ea typeface="黑体" panose="02010609060101010101" pitchFamily="49" charset="-122"/>
                </a:rPr>
                <a:t>客人姓名</a:t>
              </a:r>
            </a:p>
            <a:p>
              <a:pPr marL="224155" indent="-224155" algn="ctr" fontAlgn="base"/>
              <a:r>
                <a:rPr lang="zh-CN" altLang="en-US" sz="1350" b="1" dirty="0">
                  <a:solidFill>
                    <a:schemeClr val="bg1"/>
                  </a:solidFill>
                  <a:ea typeface="黑体" panose="02010609060101010101" pitchFamily="49" charset="-122"/>
                </a:rPr>
                <a:t>身份证号</a:t>
              </a:r>
            </a:p>
            <a:p>
              <a:pPr marL="224155" indent="-224155" algn="ctr" fontAlgn="base"/>
              <a:r>
                <a:rPr lang="zh-CN" altLang="en-US" sz="1350" b="1" dirty="0">
                  <a:solidFill>
                    <a:schemeClr val="bg1"/>
                  </a:solidFill>
                  <a:ea typeface="黑体" panose="02010609060101010101" pitchFamily="49" charset="-122"/>
                </a:rPr>
                <a:t>入住日期</a:t>
              </a:r>
            </a:p>
            <a:p>
              <a:pPr marL="224155" indent="-224155" algn="ctr" fontAlgn="base"/>
              <a:r>
                <a:rPr lang="en-US" altLang="zh-CN" sz="1350" b="1" dirty="0">
                  <a:solidFill>
                    <a:schemeClr val="bg1"/>
                  </a:solidFill>
                  <a:ea typeface="黑体" panose="02010609060101010101" pitchFamily="49" charset="-122"/>
                </a:rPr>
                <a:t>…</a:t>
              </a:r>
            </a:p>
          </p:txBody>
        </p:sp>
        <p:grpSp>
          <p:nvGrpSpPr>
            <p:cNvPr id="3" name="Group 22"/>
            <p:cNvGrpSpPr/>
            <p:nvPr/>
          </p:nvGrpSpPr>
          <p:grpSpPr bwMode="auto">
            <a:xfrm>
              <a:off x="1170" y="3070"/>
              <a:ext cx="2799" cy="1131"/>
              <a:chOff x="1170" y="3070"/>
              <a:chExt cx="2799" cy="1131"/>
            </a:xfrm>
          </p:grpSpPr>
          <p:sp>
            <p:nvSpPr>
              <p:cNvPr id="509963" name="AutoShape 11"/>
              <p:cNvSpPr>
                <a:spLocks noChangeArrowheads="1"/>
              </p:cNvSpPr>
              <p:nvPr/>
            </p:nvSpPr>
            <p:spPr bwMode="gray">
              <a:xfrm>
                <a:off x="2694" y="3070"/>
                <a:ext cx="1275" cy="1131"/>
              </a:xfrm>
              <a:prstGeom prst="roundRect">
                <a:avLst>
                  <a:gd name="adj" fmla="val 8606"/>
                </a:avLst>
              </a:prstGeom>
              <a:solidFill>
                <a:srgbClr val="009ADA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224155" indent="-224155" algn="ctr" fontAlgn="base"/>
                <a:r>
                  <a:rPr lang="zh-CN" altLang="en-US" sz="1350" b="1" dirty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客房信息</a:t>
                </a:r>
              </a:p>
              <a:p>
                <a:pPr marL="224155" indent="-224155" algn="ctr" fontAlgn="base"/>
                <a:endParaRPr lang="en-US" altLang="zh-CN" sz="1350" b="1" dirty="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  <a:p>
                <a:pPr marL="224155" indent="-224155" algn="ctr" fontAlgn="base"/>
                <a:r>
                  <a:rPr lang="zh-CN" altLang="en-US" sz="1350" b="1" dirty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客房号</a:t>
                </a:r>
              </a:p>
              <a:p>
                <a:pPr marL="224155" indent="-224155" algn="ctr" fontAlgn="base"/>
                <a:r>
                  <a:rPr lang="zh-CN" altLang="en-US" sz="1350" b="1" dirty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客房名称</a:t>
                </a:r>
              </a:p>
              <a:p>
                <a:pPr marL="224155" indent="-224155" algn="ctr" fontAlgn="base"/>
                <a:r>
                  <a:rPr lang="zh-CN" altLang="en-US" sz="1350" b="1" dirty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床位数</a:t>
                </a:r>
              </a:p>
              <a:p>
                <a:pPr marL="224155" indent="-224155" algn="ctr" fontAlgn="base"/>
                <a:r>
                  <a:rPr lang="zh-CN" altLang="en-US" sz="1350" b="1" dirty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客房状态</a:t>
                </a:r>
                <a:endParaRPr lang="en-US" altLang="zh-CN" sz="1350" b="1" dirty="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  <a:p>
                <a:pPr marL="224155" indent="-224155" algn="ctr" fontAlgn="base"/>
                <a:r>
                  <a:rPr lang="en-US" altLang="zh-CN" sz="1350" b="1" dirty="0">
                    <a:solidFill>
                      <a:schemeClr val="bg1"/>
                    </a:solidFill>
                    <a:ea typeface="黑体" panose="02010609060101010101" pitchFamily="49" charset="-122"/>
                  </a:rPr>
                  <a:t>….</a:t>
                </a:r>
                <a:endParaRPr lang="zh-CN" altLang="en-US" sz="1350" b="1" dirty="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509961" name="Line 9"/>
              <p:cNvSpPr>
                <a:spLocks noChangeShapeType="1"/>
              </p:cNvSpPr>
              <p:nvPr/>
            </p:nvSpPr>
            <p:spPr bwMode="gray">
              <a:xfrm>
                <a:off x="1170" y="3326"/>
                <a:ext cx="1292" cy="0"/>
              </a:xfrm>
              <a:prstGeom prst="line">
                <a:avLst/>
              </a:prstGeom>
              <a:solidFill>
                <a:srgbClr val="009ADA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224155" indent="-224155" algn="ctr" fontAlgn="base"/>
                <a:endParaRPr lang="zh-CN" altLang="en-US" sz="1350" b="1" dirty="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</p:txBody>
          </p:sp>
          <p:sp>
            <p:nvSpPr>
              <p:cNvPr id="509964" name="Line 12"/>
              <p:cNvSpPr>
                <a:spLocks noChangeShapeType="1"/>
              </p:cNvSpPr>
              <p:nvPr/>
            </p:nvSpPr>
            <p:spPr bwMode="gray">
              <a:xfrm>
                <a:off x="2677" y="3326"/>
                <a:ext cx="1292" cy="0"/>
              </a:xfrm>
              <a:prstGeom prst="line">
                <a:avLst/>
              </a:prstGeom>
              <a:solidFill>
                <a:srgbClr val="009ADA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224155" indent="-224155" algn="ctr" fontAlgn="base"/>
                <a:endParaRPr lang="zh-CN" altLang="en-US" sz="1350" b="1" dirty="0">
                  <a:solidFill>
                    <a:schemeClr val="bg1"/>
                  </a:solidFill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9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6" grpId="0" animBg="1"/>
      <p:bldP spid="509956" grpId="1" animBg="1"/>
      <p:bldP spid="509957" grpId="0" animBg="1"/>
      <p:bldP spid="509957" grpId="1" animBg="1"/>
      <p:bldP spid="5099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：识别员工晋级业务实体</a:t>
            </a:r>
            <a:r>
              <a:rPr lang="en-US" altLang="zh-CN" dirty="0"/>
              <a:t>2-1</a:t>
            </a:r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843558"/>
            <a:ext cx="7762875" cy="3394075"/>
          </a:xfrm>
        </p:spPr>
        <p:txBody>
          <a:bodyPr/>
          <a:lstStyle/>
          <a:p>
            <a:r>
              <a:rPr lang="zh-CN" altLang="en-US" dirty="0"/>
              <a:t>需求说明</a:t>
            </a:r>
          </a:p>
          <a:p>
            <a:pPr lvl="1"/>
            <a:r>
              <a:rPr lang="zh-CN" altLang="en-US" sz="1800" dirty="0"/>
              <a:t>为了激励优秀员工为企业作出更大的贡献，企业定期安排员工晋级</a:t>
            </a:r>
          </a:p>
          <a:p>
            <a:pPr lvl="1"/>
            <a:r>
              <a:rPr lang="zh-CN" altLang="en-US" sz="1800" dirty="0"/>
              <a:t>假设每个部门设置多个不同的岗位，每个岗位可以安排多个员工</a:t>
            </a:r>
          </a:p>
          <a:p>
            <a:pPr lvl="1"/>
            <a:r>
              <a:rPr lang="zh-CN" altLang="en-US" sz="1800" dirty="0"/>
              <a:t>每一位员工隶属于企业的一个部门，有一个对应的岗位</a:t>
            </a:r>
          </a:p>
          <a:p>
            <a:pPr lvl="1"/>
            <a:r>
              <a:rPr lang="zh-CN" altLang="en-US" sz="1800" dirty="0"/>
              <a:t>企业保存每位员工每次晋级记录</a:t>
            </a:r>
            <a:endParaRPr lang="en-US" altLang="zh-CN" sz="1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：识别员工晋级业务实体</a:t>
            </a:r>
            <a:r>
              <a:rPr lang="en-US" altLang="zh-CN" dirty="0"/>
              <a:t>2-2</a:t>
            </a:r>
          </a:p>
        </p:txBody>
      </p:sp>
      <p:sp>
        <p:nvSpPr>
          <p:cNvPr id="556035" name="Rectangle 3"/>
          <p:cNvSpPr>
            <a:spLocks noGrp="1" noChangeArrowheads="1"/>
          </p:cNvSpPr>
          <p:nvPr>
            <p:ph idx="1"/>
          </p:nvPr>
        </p:nvSpPr>
        <p:spPr>
          <a:xfrm>
            <a:off x="690562" y="844197"/>
            <a:ext cx="7762875" cy="3394075"/>
          </a:xfrm>
        </p:spPr>
        <p:txBody>
          <a:bodyPr/>
          <a:lstStyle/>
          <a:p>
            <a:r>
              <a:rPr lang="zh-CN" altLang="en-US" dirty="0"/>
              <a:t>实现思路</a:t>
            </a:r>
          </a:p>
          <a:p>
            <a:pPr lvl="1"/>
            <a:r>
              <a:rPr lang="zh-CN" altLang="en-GB" dirty="0"/>
              <a:t>收集信息</a:t>
            </a:r>
          </a:p>
          <a:p>
            <a:pPr lvl="2"/>
            <a:r>
              <a:rPr lang="zh-CN" altLang="en-GB" dirty="0"/>
              <a:t>在确定客户要做什么之后，收集一切相关的信息，尽量不遗漏任何信息</a:t>
            </a:r>
          </a:p>
          <a:p>
            <a:pPr lvl="1"/>
            <a:r>
              <a:rPr lang="zh-CN" altLang="en-GB" dirty="0"/>
              <a:t>标识实体</a:t>
            </a:r>
            <a:endParaRPr lang="en-GB" altLang="zh-CN" dirty="0"/>
          </a:p>
          <a:p>
            <a:pPr lvl="2"/>
            <a:r>
              <a:rPr lang="zh-CN" altLang="en-GB" dirty="0"/>
              <a:t>实体一般是名词</a:t>
            </a:r>
          </a:p>
          <a:p>
            <a:pPr lvl="2"/>
            <a:r>
              <a:rPr lang="zh-CN" altLang="en-GB" dirty="0"/>
              <a:t>每个实体只描述一件事情</a:t>
            </a:r>
          </a:p>
          <a:p>
            <a:pPr lvl="2"/>
            <a:r>
              <a:rPr lang="zh-CN" altLang="en-GB" dirty="0"/>
              <a:t>不能重复出现含义相同的实体</a:t>
            </a:r>
          </a:p>
          <a:p>
            <a:pPr lvl="1"/>
            <a:r>
              <a:rPr lang="zh-CN" altLang="en-GB" dirty="0"/>
              <a:t>标识每个实体的属性</a:t>
            </a:r>
          </a:p>
          <a:p>
            <a:pPr lvl="2"/>
            <a:r>
              <a:rPr lang="zh-CN" altLang="en-GB" dirty="0"/>
              <a:t>标识每个实体需要存储的详细信息</a:t>
            </a:r>
          </a:p>
          <a:p>
            <a:pPr lvl="1"/>
            <a:r>
              <a:rPr lang="zh-CN" altLang="en-GB" dirty="0"/>
              <a:t>标识实体之间的关系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为什么使用</a:t>
            </a:r>
            <a:r>
              <a:rPr lang="en-US" altLang="zh-CN"/>
              <a:t>E-R</a:t>
            </a:r>
            <a:r>
              <a:rPr lang="zh-CN" altLang="en-US"/>
              <a:t>图</a:t>
            </a:r>
            <a:endParaRPr lang="zh-CN" altLang="en-US" dirty="0"/>
          </a:p>
        </p:txBody>
      </p:sp>
      <p:pic>
        <p:nvPicPr>
          <p:cNvPr id="2055" name="Picture 7" descr="C:\Users\rong.zhou.PRD\Desktop\房屋\新建文件夹\楼房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909098"/>
            <a:ext cx="2306782" cy="1878676"/>
          </a:xfrm>
        </p:spPr>
      </p:pic>
      <p:sp>
        <p:nvSpPr>
          <p:cNvPr id="5" name="右箭头 4"/>
          <p:cNvSpPr/>
          <p:nvPr/>
        </p:nvSpPr>
        <p:spPr bwMode="auto">
          <a:xfrm>
            <a:off x="5364088" y="1653648"/>
            <a:ext cx="936104" cy="348894"/>
          </a:xfrm>
          <a:prstGeom prst="rightArrow">
            <a:avLst/>
          </a:prstGeom>
          <a:solidFill>
            <a:srgbClr val="0099D8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algn="l"/>
            <a:endParaRPr lang="zh-CN" altLang="en-US" b="1" dirty="0"/>
          </a:p>
        </p:txBody>
      </p:sp>
      <p:pic>
        <p:nvPicPr>
          <p:cNvPr id="2053" name="Picture 5" descr="C:\Users\rong.zhou.PRD\Desktop\房屋\新建文件夹\图纸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404" y="1203967"/>
            <a:ext cx="1914676" cy="142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rong.zhou.PRD\Desktop\房屋\新建文件夹\看图纸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75606"/>
            <a:ext cx="2159182" cy="100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右箭头 13"/>
          <p:cNvSpPr/>
          <p:nvPr/>
        </p:nvSpPr>
        <p:spPr bwMode="auto">
          <a:xfrm>
            <a:off x="2411760" y="1599642"/>
            <a:ext cx="936104" cy="348894"/>
          </a:xfrm>
          <a:prstGeom prst="rightArrow">
            <a:avLst/>
          </a:prstGeom>
          <a:solidFill>
            <a:srgbClr val="0099D8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algn="l"/>
            <a:endParaRPr lang="zh-CN" altLang="en-US" b="1" dirty="0"/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683570" y="808788"/>
            <a:ext cx="1368151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建筑师</a:t>
            </a:r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3635898" y="843558"/>
            <a:ext cx="1368151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施工图</a:t>
            </a:r>
          </a:p>
        </p:txBody>
      </p:sp>
      <p:pic>
        <p:nvPicPr>
          <p:cNvPr id="2057" name="Picture 9" descr="C:\Users\rong.zhou.PRD\Desktop\程序员\程序员\程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80" y="3111810"/>
            <a:ext cx="2102929" cy="139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4"/>
          <p:cNvSpPr>
            <a:spLocks noChangeArrowheads="1"/>
          </p:cNvSpPr>
          <p:nvPr/>
        </p:nvSpPr>
        <p:spPr bwMode="auto">
          <a:xfrm>
            <a:off x="683569" y="2753004"/>
            <a:ext cx="1368151" cy="332006"/>
          </a:xfrm>
          <a:prstGeom prst="roundRect">
            <a:avLst>
              <a:gd name="adj" fmla="val 16667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开发人员</a:t>
            </a:r>
          </a:p>
        </p:txBody>
      </p:sp>
      <p:sp>
        <p:nvSpPr>
          <p:cNvPr id="20" name="矩形 19"/>
          <p:cNvSpPr/>
          <p:nvPr/>
        </p:nvSpPr>
        <p:spPr>
          <a:xfrm>
            <a:off x="3518966" y="3312274"/>
            <a:ext cx="1819729" cy="92333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all" spc="0" dirty="0">
                <a:ln w="0"/>
                <a:gradFill flip="none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reflection blurRad="12700" stA="50000" endPos="50000" dist="5000" dir="5400000" sy="-100000" rotWithShape="0"/>
                </a:effectLst>
              </a:rPr>
              <a:t>E-R</a:t>
            </a:r>
            <a:r>
              <a:rPr lang="zh-CN" altLang="en-US" sz="5400" b="1" cap="all" spc="0" dirty="0">
                <a:ln w="0"/>
                <a:gradFill flip="none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reflection blurRad="12700" stA="50000" endPos="50000" dist="5000" dir="5400000" sy="-100000" rotWithShape="0"/>
                </a:effectLst>
              </a:rPr>
              <a:t>图</a:t>
            </a:r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>
            <a:off x="3419873" y="2715766"/>
            <a:ext cx="2196243" cy="432048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/>
          <a:p>
            <a:pPr algn="l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数据库图纸</a:t>
            </a:r>
          </a:p>
        </p:txBody>
      </p:sp>
      <p:sp>
        <p:nvSpPr>
          <p:cNvPr id="22" name="右箭头 21"/>
          <p:cNvSpPr/>
          <p:nvPr/>
        </p:nvSpPr>
        <p:spPr bwMode="auto">
          <a:xfrm>
            <a:off x="2411760" y="3356982"/>
            <a:ext cx="936104" cy="348894"/>
          </a:xfrm>
          <a:prstGeom prst="rightArrow">
            <a:avLst/>
          </a:prstGeom>
          <a:solidFill>
            <a:srgbClr val="0099D8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algn="l"/>
            <a:endParaRPr lang="zh-CN" altLang="en-US" b="1" dirty="0"/>
          </a:p>
        </p:txBody>
      </p:sp>
      <p:sp>
        <p:nvSpPr>
          <p:cNvPr id="23" name="右箭头 22"/>
          <p:cNvSpPr/>
          <p:nvPr/>
        </p:nvSpPr>
        <p:spPr bwMode="auto">
          <a:xfrm>
            <a:off x="5436096" y="3403284"/>
            <a:ext cx="936104" cy="348894"/>
          </a:xfrm>
          <a:prstGeom prst="rightArrow">
            <a:avLst/>
          </a:prstGeom>
          <a:solidFill>
            <a:srgbClr val="0099D8"/>
          </a:solidFill>
          <a:ln w="19050" algn="ctr">
            <a:solidFill>
              <a:srgbClr val="00B0F0"/>
            </a:solidFill>
            <a:rou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algn="l"/>
            <a:endParaRPr lang="zh-CN" altLang="en-US" b="1" dirty="0"/>
          </a:p>
        </p:txBody>
      </p:sp>
      <p:pic>
        <p:nvPicPr>
          <p:cNvPr id="2058" name="Picture 10" descr="\\10.0.0.204\Softlab\061\数据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042156"/>
            <a:ext cx="2342436" cy="12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r>
              <a:rPr lang="zh-CN" altLang="en-US"/>
              <a:t>/</a:t>
            </a:r>
            <a:r>
              <a:rPr lang="en-US" altLang="zh-CN"/>
              <a:t>34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2496</Words>
  <Application>Microsoft Office PowerPoint</Application>
  <PresentationFormat>全屏显示(16:9)</PresentationFormat>
  <Paragraphs>685</Paragraphs>
  <Slides>34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黑体</vt:lpstr>
      <vt:lpstr>宋体</vt:lpstr>
      <vt:lpstr>微软雅黑</vt:lpstr>
      <vt:lpstr>Arial</vt:lpstr>
      <vt:lpstr>Calibri</vt:lpstr>
      <vt:lpstr>Tahoma</vt:lpstr>
      <vt:lpstr>Times New Roman</vt:lpstr>
      <vt:lpstr>Webdings</vt:lpstr>
      <vt:lpstr>Wingdings</vt:lpstr>
      <vt:lpstr>1_自定义设计方案</vt:lpstr>
      <vt:lpstr>数据库设计</vt:lpstr>
      <vt:lpstr>PowerPoint 演示文稿</vt:lpstr>
      <vt:lpstr>本课目标</vt:lpstr>
      <vt:lpstr>为什么需要设计数据库</vt:lpstr>
      <vt:lpstr>软件项目开发周期中数据库设计 </vt:lpstr>
      <vt:lpstr>设计数据库的步骤</vt:lpstr>
      <vt:lpstr>练习1：识别员工晋级业务实体2-1</vt:lpstr>
      <vt:lpstr>练习1：识别员工晋级业务实体2-2</vt:lpstr>
      <vt:lpstr>为什么使用E-R图</vt:lpstr>
      <vt:lpstr>绘制E-R图3-1</vt:lpstr>
      <vt:lpstr>绘制E-R图3-2</vt:lpstr>
      <vt:lpstr>绘制E-R图3-3</vt:lpstr>
      <vt:lpstr>关系模式</vt:lpstr>
      <vt:lpstr>转化E-R图为数据库模型图</vt:lpstr>
      <vt:lpstr>练习2：绘制晋级业务E-R图</vt:lpstr>
      <vt:lpstr>练习3：绘制员工晋级数据库模型图</vt:lpstr>
      <vt:lpstr>为什么需要数据规范化 </vt:lpstr>
      <vt:lpstr>第一范式 (1st NF)</vt:lpstr>
      <vt:lpstr>第二范式 (2nd NF)</vt:lpstr>
      <vt:lpstr>第三范式 (3nd NF)</vt:lpstr>
      <vt:lpstr>规范化的酒店管理系统E-R图</vt:lpstr>
      <vt:lpstr>规范化的酒店管理系统数据库模型</vt:lpstr>
      <vt:lpstr>规范化示例6-1</vt:lpstr>
      <vt:lpstr>规范化示例6-2</vt:lpstr>
      <vt:lpstr>规范化示例6-3</vt:lpstr>
      <vt:lpstr>规范化示例6-4</vt:lpstr>
      <vt:lpstr>规范化示例6-5</vt:lpstr>
      <vt:lpstr>规范化示例6-6</vt:lpstr>
      <vt:lpstr>规范化和性能的关系 </vt:lpstr>
      <vt:lpstr>练习4：规范员工晋级数据库设计2-1</vt:lpstr>
      <vt:lpstr>练习4：规范员工晋级数据库设计2-2</vt:lpstr>
      <vt:lpstr>总结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meng.zhang(张萌)</dc:creator>
  <cp:lastModifiedBy>xbany</cp:lastModifiedBy>
  <cp:revision>566</cp:revision>
  <dcterms:created xsi:type="dcterms:W3CDTF">2013-09-17T02:35:00Z</dcterms:created>
  <dcterms:modified xsi:type="dcterms:W3CDTF">2019-02-18T08:22:44Z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